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1"/>
  </p:notesMasterIdLst>
  <p:handoutMasterIdLst>
    <p:handoutMasterId r:id="rId22"/>
  </p:handoutMasterIdLst>
  <p:sldIdLst>
    <p:sldId id="346" r:id="rId2"/>
    <p:sldId id="288" r:id="rId3"/>
    <p:sldId id="358" r:id="rId4"/>
    <p:sldId id="314" r:id="rId5"/>
    <p:sldId id="322" r:id="rId6"/>
    <p:sldId id="348" r:id="rId7"/>
    <p:sldId id="319" r:id="rId8"/>
    <p:sldId id="359" r:id="rId9"/>
    <p:sldId id="330" r:id="rId10"/>
    <p:sldId id="360" r:id="rId11"/>
    <p:sldId id="365" r:id="rId12"/>
    <p:sldId id="335" r:id="rId13"/>
    <p:sldId id="354" r:id="rId14"/>
    <p:sldId id="361" r:id="rId15"/>
    <p:sldId id="362" r:id="rId16"/>
    <p:sldId id="363" r:id="rId17"/>
    <p:sldId id="364" r:id="rId18"/>
    <p:sldId id="342" r:id="rId19"/>
    <p:sldId id="34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EF9"/>
    <a:srgbClr val="1E44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6416" autoAdjust="0"/>
  </p:normalViewPr>
  <p:slideViewPr>
    <p:cSldViewPr snapToGrid="0">
      <p:cViewPr>
        <p:scale>
          <a:sx n="70" d="100"/>
          <a:sy n="70" d="100"/>
        </p:scale>
        <p:origin x="-456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06"/>
    </p:cViewPr>
  </p:sorterViewPr>
  <p:notesViewPr>
    <p:cSldViewPr snapToGrid="0"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5C375-D650-4FE2-89E5-5CF0CE13B90D}" type="datetimeFigureOut">
              <a:rPr lang="en-AU" smtClean="0"/>
              <a:pPr/>
              <a:t>18/02/2017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7CF3A-1D98-415D-A489-FB3AFCA6E0E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ED4AC-73B9-4DD6-B2C2-741FC4D605E6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2C39D-20D6-4AAE-816E-6A936E164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948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184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294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294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294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472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91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58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24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5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294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24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89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29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29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70FB-C72A-4041-A7E0-64777E27BE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60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32234"/>
            <a:ext cx="12192000" cy="625767"/>
          </a:xfrm>
          <a:prstGeom prst="rect">
            <a:avLst/>
          </a:prstGeom>
          <a:solidFill>
            <a:srgbClr val="1E4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3251595" y="6232239"/>
            <a:ext cx="8603692" cy="616612"/>
          </a:xfrm>
          <a:custGeom>
            <a:avLst/>
            <a:gdLst>
              <a:gd name="connsiteX0" fmla="*/ 1473576 w 4967535"/>
              <a:gd name="connsiteY0" fmla="*/ 0 h 462459"/>
              <a:gd name="connsiteX1" fmla="*/ 4967535 w 4967535"/>
              <a:gd name="connsiteY1" fmla="*/ 0 h 462459"/>
              <a:gd name="connsiteX2" fmla="*/ 4967535 w 4967535"/>
              <a:gd name="connsiteY2" fmla="*/ 462459 h 462459"/>
              <a:gd name="connsiteX3" fmla="*/ 0 w 4967535"/>
              <a:gd name="connsiteY3" fmla="*/ 462459 h 46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7535" h="462459">
                <a:moveTo>
                  <a:pt x="1473576" y="0"/>
                </a:moveTo>
                <a:lnTo>
                  <a:pt x="4967535" y="0"/>
                </a:lnTo>
                <a:lnTo>
                  <a:pt x="4967535" y="462459"/>
                </a:lnTo>
                <a:lnTo>
                  <a:pt x="0" y="462459"/>
                </a:lnTo>
                <a:close/>
              </a:path>
            </a:pathLst>
          </a:custGeom>
          <a:solidFill>
            <a:srgbClr val="22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0" name="Flowchart: Manual Input 9"/>
          <p:cNvSpPr/>
          <p:nvPr userDrawn="1"/>
        </p:nvSpPr>
        <p:spPr>
          <a:xfrm rot="16200000" flipH="1">
            <a:off x="10179845" y="4836693"/>
            <a:ext cx="616612" cy="3407700"/>
          </a:xfrm>
          <a:prstGeom prst="flowChartManualInput">
            <a:avLst/>
          </a:prstGeom>
          <a:solidFill>
            <a:srgbClr val="245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latin typeface="PT Sans" charset="-52"/>
              <a:ea typeface="PT Sans" charset="-52"/>
              <a:cs typeface="PT Sans" charset="-5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70FB-C72A-4041-A7E0-64777E27BE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70FB-C72A-4041-A7E0-64777E27BE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70FB-C72A-4041-A7E0-64777E27BE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70FB-C72A-4041-A7E0-64777E27BE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70FB-C72A-4041-A7E0-64777E27BE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70FB-C72A-4041-A7E0-64777E27BE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70FB-C72A-4041-A7E0-64777E27BE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70FB-C72A-4041-A7E0-64777E27BE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70FB-C72A-4041-A7E0-64777E27BE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70FB-C72A-4041-A7E0-64777E27BE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470FB-C72A-4041-A7E0-64777E27BE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tical-stairway.com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vertical-stairway.com/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tical-stairway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tical-stairway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tical-stairway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tical-stairway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tical-stairway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tical-stairway.com/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tical-stairway.com/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wec.net/wp-content/uploads/2015/03/GWEC_Global_Wind_2014_Report_LR.pdf" TargetMode="External"/><Relationship Id="rId3" Type="http://schemas.openxmlformats.org/officeDocument/2006/relationships/hyperlink" Target="http://www.vertical-stairway.com/" TargetMode="External"/><Relationship Id="rId7" Type="http://schemas.openxmlformats.org/officeDocument/2006/relationships/hyperlink" Target="http://inhabitat.com/winds-of-change-global-wind-energy-production-nearly-doubled-in-2014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obileworldlive.com/asia/asia-news/china-tower-readies-action-targets-1m-towers-2-years/" TargetMode="External"/><Relationship Id="rId5" Type="http://schemas.openxmlformats.org/officeDocument/2006/relationships/hyperlink" Target="http://www.safetysolutions.net.au/content/height/article/caged-ladders-a-case-of-mistaken-identity-1399181218" TargetMode="External"/><Relationship Id="rId10" Type="http://schemas.openxmlformats.org/officeDocument/2006/relationships/hyperlink" Target="http://inhabitat.com/the-u-s-now-has-50000-wind-turbines-fighting-climate-change/" TargetMode="External"/><Relationship Id="rId4" Type="http://schemas.openxmlformats.org/officeDocument/2006/relationships/hyperlink" Target="http://www.safeworkaustralia.gov.au/sites/swa/about/publications/pages/work-related-injuries-fatalities-involving-fall-from-height-australia" TargetMode="External"/><Relationship Id="rId9" Type="http://schemas.openxmlformats.org/officeDocument/2006/relationships/hyperlink" Target="http://www.gwec.net/global-figures/wind-in-number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tical-stairway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hyperlink" Target="mailto:glenn_roddenby@bigpond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tical-stairwa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vertical-stairway.com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vertical-stairway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vertical-stairway.com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ertical-stairwa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vertical-stairway.com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://www.vertical-stairwa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tical-stairway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9649326" y="6212800"/>
            <a:ext cx="2542674" cy="645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ct val="25000"/>
            </a:pPr>
            <a:r>
              <a:rPr lang="en-AU" sz="16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1</a:t>
            </a:r>
            <a:endParaRPr lang="en-AU" sz="16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2847164" y="458308"/>
            <a:ext cx="5724337" cy="84740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AU" sz="40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charset="-52"/>
                <a:ea typeface="PT Sans" charset="-52"/>
                <a:cs typeface="PT Sans" charset="-52"/>
                <a:sym typeface="Arial"/>
              </a:rPr>
              <a:t>VERTICAL</a:t>
            </a:r>
            <a:r>
              <a:rPr lang="en-AU" sz="4000" b="1" i="1" dirty="0" smtClean="0">
                <a:solidFill>
                  <a:schemeClr val="dk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 </a:t>
            </a:r>
            <a:r>
              <a:rPr lang="en-AU" sz="40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charset="-52"/>
                <a:ea typeface="PT Sans" charset="-52"/>
                <a:cs typeface="PT Sans" charset="-52"/>
                <a:sym typeface="Arial"/>
              </a:rPr>
              <a:t>STAIRWAY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0" y="6230171"/>
            <a:ext cx="3797737" cy="36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  <a:r>
              <a:rPr lang="en-AU" sz="1400" i="1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 </a:t>
            </a:r>
            <a:endParaRPr lang="en-AU" sz="1400" i="1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2043" y="1787386"/>
            <a:ext cx="50183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>
                <a:latin typeface="Arial" pitchFamily="34" charset="0"/>
                <a:cs typeface="Arial" pitchFamily="34" charset="0"/>
              </a:rPr>
              <a:t>New vertical ladder technology</a:t>
            </a:r>
          </a:p>
          <a:p>
            <a:endParaRPr lang="en-A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2400" i="1" dirty="0" smtClean="0">
                <a:latin typeface="Arial" pitchFamily="34" charset="0"/>
                <a:cs typeface="Arial" pitchFamily="34" charset="0"/>
              </a:rPr>
              <a:t>That solves major safety and ergonomic problems</a:t>
            </a:r>
          </a:p>
          <a:p>
            <a:endParaRPr lang="en-A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2400" i="1" dirty="0" smtClean="0">
                <a:latin typeface="Arial" pitchFamily="34" charset="0"/>
                <a:cs typeface="Arial" pitchFamily="34" charset="0"/>
              </a:rPr>
              <a:t>For climbers of millions of tall structures</a:t>
            </a:r>
          </a:p>
          <a:p>
            <a:endParaRPr lang="en-AU" dirty="0"/>
          </a:p>
        </p:txBody>
      </p:sp>
      <p:pic>
        <p:nvPicPr>
          <p:cNvPr id="11" name="Picture 10" descr="fall 3 - transparent.png"/>
          <p:cNvPicPr>
            <a:picLocks noChangeAspect="1"/>
          </p:cNvPicPr>
          <p:nvPr/>
        </p:nvPicPr>
        <p:blipFill>
          <a:blip r:embed="rId4" cstate="print">
            <a:lum bright="-18000" contrast="31000"/>
          </a:blip>
          <a:stretch>
            <a:fillRect/>
          </a:stretch>
        </p:blipFill>
        <p:spPr>
          <a:xfrm>
            <a:off x="9549066" y="3589360"/>
            <a:ext cx="2406373" cy="2323751"/>
          </a:xfrm>
          <a:prstGeom prst="rect">
            <a:avLst/>
          </a:prstGeom>
        </p:spPr>
      </p:pic>
      <p:pic>
        <p:nvPicPr>
          <p:cNvPr id="12" name="Picture 2" descr="C:\Users\glenn\Pictures\1A VS pictures\spiderman SW 500H - TRANSPARENT.png"/>
          <p:cNvPicPr>
            <a:picLocks noChangeAspect="1" noChangeArrowheads="1"/>
          </p:cNvPicPr>
          <p:nvPr/>
        </p:nvPicPr>
        <p:blipFill>
          <a:blip r:embed="rId5" cstate="print">
            <a:lum bright="-25000" contrast="50000"/>
          </a:blip>
          <a:srcRect/>
          <a:stretch>
            <a:fillRect/>
          </a:stretch>
        </p:blipFill>
        <p:spPr bwMode="auto">
          <a:xfrm>
            <a:off x="245660" y="246229"/>
            <a:ext cx="2091487" cy="5871026"/>
          </a:xfrm>
          <a:prstGeom prst="rect">
            <a:avLst/>
          </a:prstGeom>
          <a:noFill/>
        </p:spPr>
      </p:pic>
      <p:pic>
        <p:nvPicPr>
          <p:cNvPr id="13" name="Picture 12" descr="Australi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54048" y="577973"/>
            <a:ext cx="1538496" cy="1373657"/>
          </a:xfrm>
          <a:prstGeom prst="rect">
            <a:avLst/>
          </a:prstGeom>
        </p:spPr>
      </p:pic>
      <p:pic>
        <p:nvPicPr>
          <p:cNvPr id="15" name="Picture 2" descr="http://www.edupic.net/Images/Energy/Thumbs/wind_turbine_sm.png"/>
          <p:cNvPicPr>
            <a:picLocks noChangeAspect="1" noChangeArrowheads="1"/>
          </p:cNvPicPr>
          <p:nvPr/>
        </p:nvPicPr>
        <p:blipFill>
          <a:blip r:embed="rId7" cstate="print">
            <a:lum bright="-15000" contrast="15000"/>
          </a:blip>
          <a:srcRect/>
          <a:stretch>
            <a:fillRect/>
          </a:stretch>
        </p:blipFill>
        <p:spPr bwMode="auto">
          <a:xfrm>
            <a:off x="7788941" y="586854"/>
            <a:ext cx="2122747" cy="5660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36467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45660" y="191069"/>
            <a:ext cx="3916907" cy="198645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AU" sz="36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charset="-52"/>
                <a:ea typeface="PT Sans" charset="-52"/>
                <a:cs typeface="PT Sans" charset="-52"/>
                <a:sym typeface="Arial"/>
              </a:rPr>
              <a:t>COMPETITOR ANALYSIS</a:t>
            </a:r>
            <a:endParaRPr lang="en-AU" sz="36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  <p:sp>
        <p:nvSpPr>
          <p:cNvPr id="4" name="Shape 180"/>
          <p:cNvSpPr txBox="1"/>
          <p:nvPr/>
        </p:nvSpPr>
        <p:spPr>
          <a:xfrm>
            <a:off x="50931" y="6274676"/>
            <a:ext cx="3575137" cy="58332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10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60811" y="232013"/>
          <a:ext cx="10131190" cy="5865814"/>
        </p:xfrm>
        <a:graphic>
          <a:graphicData uri="http://schemas.openxmlformats.org/drawingml/2006/table">
            <a:tbl>
              <a:tblPr/>
              <a:tblGrid>
                <a:gridCol w="2026238"/>
                <a:gridCol w="2026238"/>
                <a:gridCol w="2026238"/>
                <a:gridCol w="2026238"/>
                <a:gridCol w="2026238"/>
              </a:tblGrid>
              <a:tr h="1725238">
                <a:tc>
                  <a:txBody>
                    <a:bodyPr/>
                    <a:lstStyle/>
                    <a:p>
                      <a:pPr algn="ctr" fontAlgn="ctr"/>
                      <a:endParaRPr lang="en-A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096"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VERTICAL STAIRS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1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VERTICAL LADDERS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1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VERTICAL LADDERS - with cages &amp; platforms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1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STAIRS &amp; LANDINGS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09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1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SAFE - for fit climbers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09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1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ACCESSIBLE</a:t>
                      </a:r>
                      <a:r>
                        <a:rPr lang="en-AU" sz="1400" b="1" i="1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- </a:t>
                      </a:r>
                      <a:r>
                        <a:rPr lang="en-AU" sz="1400" b="1" i="1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b="1" i="1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 older unfit climbers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09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1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EASY TO USE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09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1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LOWER COST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09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1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CONFINED SPACES</a:t>
                      </a:r>
                      <a:endParaRPr lang="en-AU" sz="1400" b="1" i="1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Picture 8" descr="spiderman SW 500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2927" y="0"/>
            <a:ext cx="707571" cy="1918967"/>
          </a:xfrm>
          <a:prstGeom prst="rect">
            <a:avLst/>
          </a:prstGeom>
        </p:spPr>
      </p:pic>
      <p:pic>
        <p:nvPicPr>
          <p:cNvPr id="10" name="Picture 9" descr="1 TOWER CLIMBER.png"/>
          <p:cNvPicPr>
            <a:picLocks noChangeAspect="1"/>
          </p:cNvPicPr>
          <p:nvPr/>
        </p:nvPicPr>
        <p:blipFill>
          <a:blip r:embed="rId5" cstate="print">
            <a:lum bright="25000"/>
          </a:blip>
          <a:stretch>
            <a:fillRect/>
          </a:stretch>
        </p:blipFill>
        <p:spPr>
          <a:xfrm>
            <a:off x="6285606" y="0"/>
            <a:ext cx="1568670" cy="1918607"/>
          </a:xfrm>
          <a:prstGeom prst="rect">
            <a:avLst/>
          </a:prstGeom>
        </p:spPr>
      </p:pic>
      <p:pic>
        <p:nvPicPr>
          <p:cNvPr id="11" name="Picture 10" descr="p1120599 - SMAII.jpg"/>
          <p:cNvPicPr>
            <a:picLocks noChangeAspect="1"/>
          </p:cNvPicPr>
          <p:nvPr/>
        </p:nvPicPr>
        <p:blipFill>
          <a:blip r:embed="rId6" cstate="print">
            <a:lum bright="30000"/>
          </a:blip>
          <a:stretch>
            <a:fillRect/>
          </a:stretch>
        </p:blipFill>
        <p:spPr>
          <a:xfrm>
            <a:off x="10456826" y="0"/>
            <a:ext cx="1410926" cy="1883280"/>
          </a:xfrm>
          <a:prstGeom prst="rect">
            <a:avLst/>
          </a:prstGeom>
        </p:spPr>
      </p:pic>
      <p:pic>
        <p:nvPicPr>
          <p:cNvPr id="12" name="Picture 11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3654" y="2779736"/>
            <a:ext cx="412647" cy="417740"/>
          </a:xfrm>
          <a:prstGeom prst="rect">
            <a:avLst/>
          </a:prstGeom>
        </p:spPr>
      </p:pic>
      <p:pic>
        <p:nvPicPr>
          <p:cNvPr id="13" name="Picture 12" descr="cros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88223" y="2809671"/>
            <a:ext cx="396101" cy="360589"/>
          </a:xfrm>
          <a:prstGeom prst="rect">
            <a:avLst/>
          </a:prstGeom>
        </p:spPr>
      </p:pic>
      <p:pic>
        <p:nvPicPr>
          <p:cNvPr id="14" name="Picture 13" descr="ROOF-LADDER-FIXED-ROOF-ACCESS-LADDER-on-wall.jpg"/>
          <p:cNvPicPr>
            <a:picLocks noChangeAspect="1"/>
          </p:cNvPicPr>
          <p:nvPr/>
        </p:nvPicPr>
        <p:blipFill>
          <a:blip r:embed="rId9" cstate="print">
            <a:lum bright="20000"/>
          </a:blip>
          <a:stretch>
            <a:fillRect/>
          </a:stretch>
        </p:blipFill>
        <p:spPr>
          <a:xfrm>
            <a:off x="8453061" y="0"/>
            <a:ext cx="1428750" cy="1905000"/>
          </a:xfrm>
          <a:prstGeom prst="rect">
            <a:avLst/>
          </a:prstGeom>
        </p:spPr>
      </p:pic>
      <p:pic>
        <p:nvPicPr>
          <p:cNvPr id="15" name="Picture 14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62809" y="3414825"/>
            <a:ext cx="412647" cy="417740"/>
          </a:xfrm>
          <a:prstGeom prst="rect">
            <a:avLst/>
          </a:prstGeom>
        </p:spPr>
      </p:pic>
      <p:pic>
        <p:nvPicPr>
          <p:cNvPr id="16" name="Picture 15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1907" y="4149692"/>
            <a:ext cx="412647" cy="417740"/>
          </a:xfrm>
          <a:prstGeom prst="rect">
            <a:avLst/>
          </a:prstGeom>
        </p:spPr>
      </p:pic>
      <p:pic>
        <p:nvPicPr>
          <p:cNvPr id="17" name="Picture 16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4490" y="4775133"/>
            <a:ext cx="412647" cy="417740"/>
          </a:xfrm>
          <a:prstGeom prst="rect">
            <a:avLst/>
          </a:prstGeom>
        </p:spPr>
      </p:pic>
      <p:pic>
        <p:nvPicPr>
          <p:cNvPr id="18" name="Picture 17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7438" y="5482582"/>
            <a:ext cx="412647" cy="417740"/>
          </a:xfrm>
          <a:prstGeom prst="rect">
            <a:avLst/>
          </a:prstGeom>
        </p:spPr>
      </p:pic>
      <p:pic>
        <p:nvPicPr>
          <p:cNvPr id="19" name="Picture 18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80139" y="4788900"/>
            <a:ext cx="412647" cy="417740"/>
          </a:xfrm>
          <a:prstGeom prst="rect">
            <a:avLst/>
          </a:prstGeom>
        </p:spPr>
      </p:pic>
      <p:pic>
        <p:nvPicPr>
          <p:cNvPr id="20" name="Picture 19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1083" y="5400533"/>
            <a:ext cx="412647" cy="417740"/>
          </a:xfrm>
          <a:prstGeom prst="rect">
            <a:avLst/>
          </a:prstGeom>
        </p:spPr>
      </p:pic>
      <p:pic>
        <p:nvPicPr>
          <p:cNvPr id="22" name="Picture 21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87870" y="4122314"/>
            <a:ext cx="412647" cy="417740"/>
          </a:xfrm>
          <a:prstGeom prst="rect">
            <a:avLst/>
          </a:prstGeom>
        </p:spPr>
      </p:pic>
      <p:pic>
        <p:nvPicPr>
          <p:cNvPr id="23" name="Picture 22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60534" y="3442120"/>
            <a:ext cx="412647" cy="417740"/>
          </a:xfrm>
          <a:prstGeom prst="rect">
            <a:avLst/>
          </a:prstGeom>
        </p:spPr>
      </p:pic>
      <p:pic>
        <p:nvPicPr>
          <p:cNvPr id="24" name="Picture 23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01558" y="2762047"/>
            <a:ext cx="412647" cy="417740"/>
          </a:xfrm>
          <a:prstGeom prst="rect">
            <a:avLst/>
          </a:prstGeom>
        </p:spPr>
      </p:pic>
      <p:pic>
        <p:nvPicPr>
          <p:cNvPr id="25" name="Picture 24" descr="cros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80180" y="3496669"/>
            <a:ext cx="396101" cy="360589"/>
          </a:xfrm>
          <a:prstGeom prst="rect">
            <a:avLst/>
          </a:prstGeom>
        </p:spPr>
      </p:pic>
      <p:pic>
        <p:nvPicPr>
          <p:cNvPr id="26" name="Picture 25" descr="cros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52844" y="4204038"/>
            <a:ext cx="396101" cy="360589"/>
          </a:xfrm>
          <a:prstGeom prst="rect">
            <a:avLst/>
          </a:prstGeom>
        </p:spPr>
      </p:pic>
      <p:pic>
        <p:nvPicPr>
          <p:cNvPr id="27" name="Picture 26" descr="cros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42960" y="2843893"/>
            <a:ext cx="396101" cy="360589"/>
          </a:xfrm>
          <a:prstGeom prst="rect">
            <a:avLst/>
          </a:prstGeom>
        </p:spPr>
      </p:pic>
      <p:pic>
        <p:nvPicPr>
          <p:cNvPr id="28" name="Picture 27" descr="cros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70214" y="3537695"/>
            <a:ext cx="396101" cy="360589"/>
          </a:xfrm>
          <a:prstGeom prst="rect">
            <a:avLst/>
          </a:prstGeom>
        </p:spPr>
      </p:pic>
      <p:pic>
        <p:nvPicPr>
          <p:cNvPr id="29" name="Picture 28" descr="cros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83781" y="4204160"/>
            <a:ext cx="396101" cy="360589"/>
          </a:xfrm>
          <a:prstGeom prst="rect">
            <a:avLst/>
          </a:prstGeom>
        </p:spPr>
      </p:pic>
      <p:pic>
        <p:nvPicPr>
          <p:cNvPr id="30" name="Picture 29" descr="cros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7389" y="4884233"/>
            <a:ext cx="396101" cy="360589"/>
          </a:xfrm>
          <a:prstGeom prst="rect">
            <a:avLst/>
          </a:prstGeom>
        </p:spPr>
      </p:pic>
      <p:pic>
        <p:nvPicPr>
          <p:cNvPr id="31" name="Picture 30" descr="cros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761" y="4911529"/>
            <a:ext cx="396101" cy="360589"/>
          </a:xfrm>
          <a:prstGeom prst="rect">
            <a:avLst/>
          </a:prstGeom>
        </p:spPr>
      </p:pic>
      <p:pic>
        <p:nvPicPr>
          <p:cNvPr id="32" name="Picture 31" descr="cros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74303" y="5550739"/>
            <a:ext cx="396101" cy="360589"/>
          </a:xfrm>
          <a:prstGeom prst="rect">
            <a:avLst/>
          </a:prstGeom>
        </p:spPr>
      </p:pic>
      <p:pic>
        <p:nvPicPr>
          <p:cNvPr id="33" name="Picture 32" descr="cros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26960" y="5500657"/>
            <a:ext cx="396101" cy="360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200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18363" y="181891"/>
            <a:ext cx="8639033" cy="121394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A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Arial"/>
              </a:rPr>
              <a:t>MARKET ANALYSIS &amp; OPPORTUNITY</a:t>
            </a:r>
            <a:endParaRPr lang="en-A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sym typeface="Arial"/>
            </a:endParaRPr>
          </a:p>
        </p:txBody>
      </p:sp>
      <p:sp>
        <p:nvSpPr>
          <p:cNvPr id="4" name="Shape 180"/>
          <p:cNvSpPr txBox="1"/>
          <p:nvPr/>
        </p:nvSpPr>
        <p:spPr>
          <a:xfrm>
            <a:off x="50932" y="6353000"/>
            <a:ext cx="3228296" cy="505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263" y="1638202"/>
            <a:ext cx="9222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 </a:t>
            </a:r>
          </a:p>
          <a:p>
            <a:r>
              <a:rPr lang="en-AU" b="1" i="1" dirty="0" smtClean="0"/>
              <a:t>THE TARGET MARKETS</a:t>
            </a:r>
            <a:br>
              <a:rPr lang="en-AU" b="1" i="1" dirty="0" smtClean="0"/>
            </a:br>
            <a:r>
              <a:rPr lang="en-AU" b="1" i="1" dirty="0" smtClean="0"/>
              <a:t>	</a:t>
            </a:r>
            <a:r>
              <a:rPr lang="en-AU" b="1" i="1" dirty="0" smtClean="0">
                <a:sym typeface="Wingdings 2"/>
              </a:rPr>
              <a:t>     </a:t>
            </a:r>
            <a:r>
              <a:rPr lang="en-AU" dirty="0" smtClean="0"/>
              <a:t>The large established global market for long fixed vertical ladders – for example </a:t>
            </a:r>
            <a:br>
              <a:rPr lang="en-AU" dirty="0" smtClean="0"/>
            </a:br>
            <a:r>
              <a:rPr lang="en-AU" dirty="0" smtClean="0"/>
              <a:t>	       cell-phone towers;</a:t>
            </a:r>
          </a:p>
          <a:p>
            <a:r>
              <a:rPr lang="en-AU" dirty="0" smtClean="0"/>
              <a:t>	</a:t>
            </a:r>
            <a:r>
              <a:rPr lang="en-AU" dirty="0" smtClean="0">
                <a:sym typeface="Wingdings 2"/>
              </a:rPr>
              <a:t>     </a:t>
            </a:r>
            <a:r>
              <a:rPr lang="en-AU" dirty="0" smtClean="0"/>
              <a:t>Part of the market for fire escapes.  </a:t>
            </a:r>
          </a:p>
          <a:p>
            <a:endParaRPr lang="en-AU" b="1" i="1" dirty="0" smtClean="0"/>
          </a:p>
          <a:p>
            <a:r>
              <a:rPr lang="en-AU" b="1" i="1" dirty="0" smtClean="0"/>
              <a:t>MARKET SIZE</a:t>
            </a:r>
            <a:br>
              <a:rPr lang="en-AU" b="1" i="1" dirty="0" smtClean="0"/>
            </a:br>
            <a:r>
              <a:rPr lang="en-AU" b="1" i="1" dirty="0" smtClean="0"/>
              <a:t>	</a:t>
            </a:r>
            <a:r>
              <a:rPr lang="en-AU" dirty="0" smtClean="0"/>
              <a:t>There are tens of millions of long fixed vertical ladders around the world.</a:t>
            </a:r>
          </a:p>
          <a:p>
            <a:r>
              <a:rPr lang="en-AU" dirty="0" smtClean="0"/>
              <a:t>	Domestically – the Australian market – about 200,000 ladders.</a:t>
            </a:r>
            <a:br>
              <a:rPr lang="en-AU" dirty="0" smtClean="0"/>
            </a:br>
            <a:r>
              <a:rPr lang="en-AU" dirty="0" smtClean="0"/>
              <a:t>	</a:t>
            </a:r>
            <a:endParaRPr lang="en-AU" b="1" i="1" dirty="0" smtClean="0"/>
          </a:p>
          <a:p>
            <a:r>
              <a:rPr lang="en-AU" b="1" i="1" dirty="0" smtClean="0"/>
              <a:t>MARKET VALUE – GLOBAL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	Estimated value of the existing global ladder infrastructure is $100billion.</a:t>
            </a:r>
          </a:p>
          <a:p>
            <a:r>
              <a:rPr lang="en-AU" dirty="0" smtClean="0"/>
              <a:t>	Estimated annual growth of $5billion.</a:t>
            </a:r>
          </a:p>
          <a:p>
            <a:endParaRPr lang="en-AU" b="1" i="1" dirty="0" smtClean="0"/>
          </a:p>
        </p:txBody>
      </p:sp>
      <p:pic>
        <p:nvPicPr>
          <p:cNvPr id="6" name="Picture 5" descr="Towe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6152" y="0"/>
            <a:ext cx="2385848" cy="316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64111" y="3578773"/>
            <a:ext cx="2427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[…”in 2014 ‘China Tower’ had 3.3m base stations…China Tower is expected to build more than one million towers over the next two years”…]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6337738"/>
            <a:ext cx="3988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400" i="1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MARKET ANALYSIS &amp; OPPORTUNITY</a:t>
            </a:r>
            <a:endParaRPr lang="en-AU" sz="1400" i="1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935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220717"/>
            <a:ext cx="6826469" cy="1429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AU" sz="44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Sans" charset="-52"/>
                <a:cs typeface="PT Sans" charset="-52"/>
                <a:sym typeface="Arial"/>
              </a:rPr>
              <a:t>INTELLECTUAL PROPERTY</a:t>
            </a:r>
            <a:endParaRPr lang="en-AU" sz="44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T Sans" charset="-52"/>
              <a:cs typeface="PT Sans" charset="-52"/>
              <a:sym typeface="Arial"/>
            </a:endParaRPr>
          </a:p>
        </p:txBody>
      </p:sp>
      <p:sp>
        <p:nvSpPr>
          <p:cNvPr id="4" name="Shape 180"/>
          <p:cNvSpPr txBox="1"/>
          <p:nvPr/>
        </p:nvSpPr>
        <p:spPr>
          <a:xfrm>
            <a:off x="50932" y="6258910"/>
            <a:ext cx="2644971" cy="59909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802" y="1797033"/>
            <a:ext cx="1065749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 smtClean="0"/>
              <a:t>VERTICAL STAIRWAY is patentable &amp; patent pending.</a:t>
            </a:r>
          </a:p>
          <a:p>
            <a:endParaRPr lang="en-AU" sz="2000" dirty="0" smtClean="0"/>
          </a:p>
          <a:p>
            <a:pPr lvl="1">
              <a:buFont typeface="Arial" pitchFamily="34" charset="0"/>
              <a:buChar char="•"/>
            </a:pPr>
            <a:r>
              <a:rPr lang="en-AU" sz="2000" i="1" dirty="0" smtClean="0"/>
              <a:t>     Searches of international patent databases by IP Australia &amp; WIPO have been completed; and a written opinion as to patentability has been issued. </a:t>
            </a:r>
          </a:p>
          <a:p>
            <a:pPr lvl="1"/>
            <a:endParaRPr lang="en-AU" sz="2000" i="1" dirty="0" smtClean="0"/>
          </a:p>
          <a:p>
            <a:pPr lvl="1">
              <a:buFont typeface="Arial" pitchFamily="34" charset="0"/>
              <a:buChar char="•"/>
            </a:pPr>
            <a:r>
              <a:rPr lang="en-AU" sz="2000" i="1" dirty="0" smtClean="0"/>
              <a:t>     Provisional patent protection is in place &amp; a PCT [Patent Cooperation Treaty] application has been lodged.</a:t>
            </a:r>
            <a:br>
              <a:rPr lang="en-AU" sz="2000" i="1" dirty="0" smtClean="0"/>
            </a:br>
            <a:endParaRPr lang="en-AU" sz="2000" i="1" dirty="0" smtClean="0"/>
          </a:p>
          <a:p>
            <a:pPr lvl="1">
              <a:buFont typeface="Arial" pitchFamily="34" charset="0"/>
              <a:buChar char="•"/>
            </a:pPr>
            <a:r>
              <a:rPr lang="en-AU" sz="2000" i="1" dirty="0" smtClean="0"/>
              <a:t>     National Phase patent applications will be lodged over the next 12 months.  It is hoped that full 20 year patent protection will be obtained in approximately 20 countries.</a:t>
            </a:r>
          </a:p>
          <a:p>
            <a:pPr lvl="1"/>
            <a:endParaRPr lang="en-AU" sz="2000" i="1" dirty="0" smtClean="0"/>
          </a:p>
          <a:p>
            <a:r>
              <a:rPr lang="en-AU" sz="2000" b="1" i="1" dirty="0" smtClean="0"/>
              <a:t>Australian &amp; International Patents Pending IP # 2014905077 &amp; # 2015900904 - PCT/AU2015/050749 - Australian Registered Design #  16062/2015</a:t>
            </a:r>
          </a:p>
          <a:p>
            <a:endParaRPr lang="en-AU" dirty="0"/>
          </a:p>
        </p:txBody>
      </p:sp>
      <p:pic>
        <p:nvPicPr>
          <p:cNvPr id="12" name="Picture 11" descr="patent-pending-540x334 png 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7321" y="191069"/>
            <a:ext cx="2934679" cy="1815153"/>
          </a:xfrm>
          <a:prstGeom prst="rect">
            <a:avLst/>
          </a:prstGeom>
        </p:spPr>
      </p:pic>
      <p:pic>
        <p:nvPicPr>
          <p:cNvPr id="43010" name="Picture 2" descr="C:\Users\glenn\Pictures\1A VS pictures\wipo-logo.png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6722109" y="388725"/>
            <a:ext cx="2192234" cy="1844566"/>
          </a:xfrm>
          <a:prstGeom prst="rect">
            <a:avLst/>
          </a:prstGeom>
          <a:noFill/>
        </p:spPr>
      </p:pic>
      <p:pic>
        <p:nvPicPr>
          <p:cNvPr id="10" name="Picture 9" descr="Australi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8303" y="605268"/>
            <a:ext cx="1066949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8758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45660" y="259308"/>
            <a:ext cx="3916907" cy="96899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AU" sz="36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charset="-52"/>
                <a:ea typeface="PT Sans" charset="-52"/>
                <a:cs typeface="PT Sans" charset="-52"/>
                <a:sym typeface="Arial"/>
              </a:rPr>
              <a:t>GALLERY</a:t>
            </a:r>
            <a:endParaRPr lang="en-AU" sz="36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  <p:sp>
        <p:nvSpPr>
          <p:cNvPr id="4" name="Shape 180"/>
          <p:cNvSpPr txBox="1"/>
          <p:nvPr/>
        </p:nvSpPr>
        <p:spPr>
          <a:xfrm>
            <a:off x="50931" y="6274676"/>
            <a:ext cx="3575137" cy="58332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13</a:t>
            </a:r>
          </a:p>
        </p:txBody>
      </p:sp>
      <p:pic>
        <p:nvPicPr>
          <p:cNvPr id="36" name="Picture 35" descr="400 high -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4654" y="245659"/>
            <a:ext cx="4577346" cy="5991367"/>
          </a:xfrm>
          <a:prstGeom prst="rect">
            <a:avLst/>
          </a:prstGeom>
        </p:spPr>
      </p:pic>
      <p:pic>
        <p:nvPicPr>
          <p:cNvPr id="37" name="Picture 36" descr="2015-01-13 14.15.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379" y="1692320"/>
            <a:ext cx="3398292" cy="4531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0681" y="1815152"/>
            <a:ext cx="33437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[Left] </a:t>
            </a:r>
            <a:r>
              <a:rPr lang="en-AU" dirty="0" smtClean="0"/>
              <a:t>– Vertical stairs used in a 60 foot opal mine shaft in Lightning Ridge.  Elderly ladies have made this climb – and described it as “easy”.  I have “walked up it” without using my hands [GR].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b="1" dirty="0" smtClean="0"/>
              <a:t>[Right] </a:t>
            </a:r>
            <a:r>
              <a:rPr lang="en-AU" dirty="0" smtClean="0"/>
              <a:t>– Two different mountings on a wall.  The climber on the left has his “cage”.  The climber on the right would be facing the wall and holding the rungs in normal use. 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39200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45660" y="191069"/>
            <a:ext cx="3916907" cy="96899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AU" sz="36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charset="-52"/>
                <a:ea typeface="PT Sans" charset="-52"/>
                <a:cs typeface="PT Sans" charset="-52"/>
                <a:sym typeface="Arial"/>
              </a:rPr>
              <a:t>GALLERY</a:t>
            </a:r>
            <a:endParaRPr lang="en-AU" sz="36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  <p:sp>
        <p:nvSpPr>
          <p:cNvPr id="4" name="Shape 180"/>
          <p:cNvSpPr txBox="1"/>
          <p:nvPr/>
        </p:nvSpPr>
        <p:spPr>
          <a:xfrm>
            <a:off x="50931" y="6274676"/>
            <a:ext cx="3575137" cy="58332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14</a:t>
            </a:r>
          </a:p>
        </p:txBody>
      </p:sp>
      <p:pic>
        <p:nvPicPr>
          <p:cNvPr id="1026" name="Picture 2" descr="C:\Users\glenn\Documents\1 VS Website\IMAGES\vlcsnap-2015-11-02-11h35m51s4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3689" y="0"/>
            <a:ext cx="8318312" cy="62387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5910" y="2142699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WORKING LADDERS</a:t>
            </a:r>
            <a:endParaRPr lang="en-AU" dirty="0" smtClean="0"/>
          </a:p>
          <a:p>
            <a:endParaRPr lang="en-AU" b="1" i="1" dirty="0" smtClean="0"/>
          </a:p>
          <a:p>
            <a:r>
              <a:rPr lang="en-AU" dirty="0" smtClean="0"/>
              <a:t>Vertical Stairs being used in an opal mine.</a:t>
            </a:r>
          </a:p>
          <a:p>
            <a:endParaRPr lang="en-AU" dirty="0" smtClean="0"/>
          </a:p>
          <a:p>
            <a:r>
              <a:rPr lang="en-AU" dirty="0" smtClean="0"/>
              <a:t>“Everybody in the Ridge wants a set of these ladders!”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39200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341194" y="245660"/>
            <a:ext cx="3916907" cy="96899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AU" sz="36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charset="-52"/>
                <a:ea typeface="PT Sans" charset="-52"/>
                <a:cs typeface="PT Sans" charset="-52"/>
                <a:sym typeface="Arial"/>
              </a:rPr>
              <a:t>GALLERY</a:t>
            </a:r>
            <a:endParaRPr lang="en-AU" sz="36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  <p:sp>
        <p:nvSpPr>
          <p:cNvPr id="4" name="Shape 180"/>
          <p:cNvSpPr txBox="1"/>
          <p:nvPr/>
        </p:nvSpPr>
        <p:spPr>
          <a:xfrm>
            <a:off x="50931" y="6274676"/>
            <a:ext cx="3575137" cy="58332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15</a:t>
            </a:r>
          </a:p>
        </p:txBody>
      </p:sp>
      <p:pic>
        <p:nvPicPr>
          <p:cNvPr id="6" name="Picture 5" descr="vlcsnap-2015-11-02-12h30m16s3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776" y="1733266"/>
            <a:ext cx="5727508" cy="4295631"/>
          </a:xfrm>
          <a:prstGeom prst="rect">
            <a:avLst/>
          </a:prstGeom>
        </p:spPr>
      </p:pic>
      <p:pic>
        <p:nvPicPr>
          <p:cNvPr id="8" name="Picture 7" descr="vlcsnap-2015-11-02-12h31m48s39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6042" y="1719617"/>
            <a:ext cx="5732060" cy="4299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4209" y="1091820"/>
            <a:ext cx="1008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 prototype with a fall arrest rail inbuilt as the front ladder stile.  The red “rail glider” can just be seen.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39200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45660" y="191069"/>
            <a:ext cx="3916907" cy="96899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AU" sz="36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charset="-52"/>
                <a:ea typeface="PT Sans" charset="-52"/>
                <a:cs typeface="PT Sans" charset="-52"/>
                <a:sym typeface="Arial"/>
              </a:rPr>
              <a:t>GALLERY</a:t>
            </a:r>
            <a:endParaRPr lang="en-AU" sz="36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  <p:sp>
        <p:nvSpPr>
          <p:cNvPr id="4" name="Shape 180"/>
          <p:cNvSpPr txBox="1"/>
          <p:nvPr/>
        </p:nvSpPr>
        <p:spPr>
          <a:xfrm>
            <a:off x="50931" y="6274676"/>
            <a:ext cx="3575137" cy="58332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16</a:t>
            </a:r>
          </a:p>
        </p:txBody>
      </p:sp>
      <p:pic>
        <p:nvPicPr>
          <p:cNvPr id="9" name="Picture 8" descr="1 NEW COPY-TRAN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3678" y="2820878"/>
            <a:ext cx="3289139" cy="2685992"/>
          </a:xfrm>
          <a:prstGeom prst="rect">
            <a:avLst/>
          </a:prstGeom>
        </p:spPr>
      </p:pic>
      <p:pic>
        <p:nvPicPr>
          <p:cNvPr id="10" name="Picture 9" descr="1 NEW FRONT TRANSP.pn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>
            <a:off x="7633522" y="313898"/>
            <a:ext cx="1914357" cy="5841242"/>
          </a:xfrm>
          <a:prstGeom prst="rect">
            <a:avLst/>
          </a:prstGeom>
        </p:spPr>
      </p:pic>
      <p:pic>
        <p:nvPicPr>
          <p:cNvPr id="11" name="Picture 10" descr="1 NEW SIDE TRANS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2255" y="341193"/>
            <a:ext cx="1702535" cy="60596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672" y="1514901"/>
            <a:ext cx="514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Top, side, front and angled views of an aluminium model.  Note the triangular extrusion profile of the steps.  </a:t>
            </a:r>
          </a:p>
          <a:p>
            <a:endParaRPr lang="en-AU" dirty="0" smtClean="0"/>
          </a:p>
        </p:txBody>
      </p:sp>
      <p:pic>
        <p:nvPicPr>
          <p:cNvPr id="13" name="Picture 12" descr="1 NEW COPY ISO TRANS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65705" y="354842"/>
            <a:ext cx="2348874" cy="5807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200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45660" y="191069"/>
            <a:ext cx="3916907" cy="96899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AU" sz="36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charset="-52"/>
                <a:ea typeface="PT Sans" charset="-52"/>
                <a:cs typeface="PT Sans" charset="-52"/>
                <a:sym typeface="Arial"/>
              </a:rPr>
              <a:t>GALLERY</a:t>
            </a:r>
            <a:endParaRPr lang="en-AU" sz="36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  <p:sp>
        <p:nvSpPr>
          <p:cNvPr id="4" name="Shape 180"/>
          <p:cNvSpPr txBox="1"/>
          <p:nvPr/>
        </p:nvSpPr>
        <p:spPr>
          <a:xfrm>
            <a:off x="50931" y="6274676"/>
            <a:ext cx="3575137" cy="58332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17</a:t>
            </a:r>
          </a:p>
        </p:txBody>
      </p:sp>
      <p:pic>
        <p:nvPicPr>
          <p:cNvPr id="8" name="Picture 7" descr="AL &amp; SPIDERMAN FEB 2016 - TRANSP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9400824" y="204716"/>
            <a:ext cx="2791176" cy="6141493"/>
          </a:xfrm>
          <a:prstGeom prst="rect">
            <a:avLst/>
          </a:prstGeom>
        </p:spPr>
      </p:pic>
      <p:pic>
        <p:nvPicPr>
          <p:cNvPr id="13" name="Picture 12" descr="AL &amp; SPIDERMAN  FRONT.png"/>
          <p:cNvPicPr>
            <a:picLocks noChangeAspect="1"/>
          </p:cNvPicPr>
          <p:nvPr/>
        </p:nvPicPr>
        <p:blipFill>
          <a:blip r:embed="rId5" cstate="print">
            <a:lum bright="-15000" contrast="40000"/>
          </a:blip>
          <a:stretch>
            <a:fillRect/>
          </a:stretch>
        </p:blipFill>
        <p:spPr>
          <a:xfrm>
            <a:off x="7508467" y="341193"/>
            <a:ext cx="2233012" cy="6025487"/>
          </a:xfrm>
          <a:prstGeom prst="rect">
            <a:avLst/>
          </a:prstGeom>
        </p:spPr>
      </p:pic>
      <p:pic>
        <p:nvPicPr>
          <p:cNvPr id="14" name="Picture 13" descr="AL &amp; SPIDERMAN RIGHT.png"/>
          <p:cNvPicPr>
            <a:picLocks noChangeAspect="1"/>
          </p:cNvPicPr>
          <p:nvPr/>
        </p:nvPicPr>
        <p:blipFill>
          <a:blip r:embed="rId6" cstate="print">
            <a:lum bright="-15000" contrast="40000"/>
          </a:blip>
          <a:stretch>
            <a:fillRect/>
          </a:stretch>
        </p:blipFill>
        <p:spPr>
          <a:xfrm>
            <a:off x="5666879" y="327546"/>
            <a:ext cx="1885949" cy="5964613"/>
          </a:xfrm>
          <a:prstGeom prst="rect">
            <a:avLst/>
          </a:prstGeom>
        </p:spPr>
      </p:pic>
      <p:pic>
        <p:nvPicPr>
          <p:cNvPr id="15" name="Picture 14" descr="AL &amp; SPIDERMAN TOP.png"/>
          <p:cNvPicPr>
            <a:picLocks noChangeAspect="1"/>
          </p:cNvPicPr>
          <p:nvPr/>
        </p:nvPicPr>
        <p:blipFill>
          <a:blip r:embed="rId7" cstate="print">
            <a:lum bright="-10000" contrast="30000"/>
          </a:blip>
          <a:stretch>
            <a:fillRect/>
          </a:stretch>
        </p:blipFill>
        <p:spPr>
          <a:xfrm>
            <a:off x="1156131" y="1132765"/>
            <a:ext cx="3156561" cy="29820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60060" y="4121624"/>
            <a:ext cx="3780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AU" b="1" i="1" u="sng" dirty="0" smtClean="0"/>
              <a:t>Notes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Distance between steps  should be wider in this drawing.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Brackets may likely be facing backwards to a wall; and shorter.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39200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1521225" y="1711183"/>
            <a:ext cx="9620017" cy="282472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AU" sz="2000" dirty="0">
              <a:solidFill>
                <a:srgbClr val="333333"/>
              </a:solidFill>
              <a:highlight>
                <a:srgbClr val="FFFFFF"/>
              </a:highlight>
              <a:latin typeface="PT Sans" charset="-52"/>
              <a:ea typeface="PT Sans" charset="-52"/>
              <a:cs typeface="PT Sans" charset="-52"/>
              <a:sym typeface="Helvetica Neue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0" y="0"/>
            <a:ext cx="3591861" cy="9962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AU" sz="40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Sans" charset="-52"/>
                <a:cs typeface="PT Sans" charset="-52"/>
                <a:sym typeface="Arial"/>
              </a:rPr>
              <a:t>REFERENCES:</a:t>
            </a:r>
            <a:endParaRPr lang="en-AU" sz="5333" b="1" dirty="0">
              <a:solidFill>
                <a:schemeClr val="dk1"/>
              </a:solidFill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  <p:sp>
        <p:nvSpPr>
          <p:cNvPr id="4" name="Shape 180"/>
          <p:cNvSpPr txBox="1"/>
          <p:nvPr/>
        </p:nvSpPr>
        <p:spPr>
          <a:xfrm>
            <a:off x="50932" y="6258910"/>
            <a:ext cx="3417482" cy="59909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5845" y="914399"/>
            <a:ext cx="951249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400" dirty="0" smtClean="0"/>
          </a:p>
          <a:p>
            <a:r>
              <a:rPr lang="en-AU" sz="1400" dirty="0" smtClean="0"/>
              <a:t>“Falls from heights are a major cause of death and injury in Australian workplaces, according to Safe Work Australia. “</a:t>
            </a:r>
          </a:p>
          <a:p>
            <a:r>
              <a:rPr lang="en-AU" sz="1400" dirty="0" smtClean="0">
                <a:hlinkClick r:id="rId4"/>
              </a:rPr>
              <a:t>http://www.safeworkaustralia.gov.au/sites/swa/about/publications/pages/work-related-injuries-fatalities-involving-fall-from-height-australia</a:t>
            </a:r>
            <a:r>
              <a:rPr lang="en-AU" sz="1400" dirty="0" smtClean="0"/>
              <a:t> </a:t>
            </a:r>
          </a:p>
          <a:p>
            <a:endParaRPr lang="en-AU" sz="1400" dirty="0" smtClean="0"/>
          </a:p>
          <a:p>
            <a:r>
              <a:rPr lang="en-AU" sz="1400" dirty="0" smtClean="0"/>
              <a:t>“Caged ladders - a case of mistaken identity”</a:t>
            </a:r>
          </a:p>
          <a:p>
            <a:r>
              <a:rPr lang="en-AU" sz="1400" dirty="0" smtClean="0">
                <a:hlinkClick r:id="rId5"/>
              </a:rPr>
              <a:t>http://www.safetysolutions.net.au/content/height/article/caged-ladders-a-case-of-mistaken-identity-1399181218</a:t>
            </a:r>
            <a:r>
              <a:rPr lang="en-AU" sz="1400" dirty="0" smtClean="0"/>
              <a:t> </a:t>
            </a:r>
          </a:p>
          <a:p>
            <a:endParaRPr lang="en-AU" sz="1400" dirty="0" smtClean="0"/>
          </a:p>
          <a:p>
            <a:r>
              <a:rPr lang="en-AU" sz="1400" dirty="0" smtClean="0"/>
              <a:t>Telecom Towers - “China Tower readies for action, targets 1M towers in 2 years”</a:t>
            </a:r>
          </a:p>
          <a:p>
            <a:r>
              <a:rPr lang="en-AU" sz="1400" u="sng" dirty="0" smtClean="0">
                <a:hlinkClick r:id="rId6"/>
              </a:rPr>
              <a:t>http://www.mobileworldlive.com/asia/asia-news/china-tower-readies-action-targets-1m-towers-2-years/</a:t>
            </a:r>
            <a:r>
              <a:rPr lang="en-AU" sz="1400" dirty="0" smtClean="0"/>
              <a:t> </a:t>
            </a:r>
          </a:p>
          <a:p>
            <a:r>
              <a:rPr lang="en-AU" sz="1400" dirty="0" smtClean="0"/>
              <a:t> </a:t>
            </a:r>
          </a:p>
          <a:p>
            <a:r>
              <a:rPr lang="en-AU" sz="1400" dirty="0" smtClean="0"/>
              <a:t>Global wind energy production increased 44% last year!</a:t>
            </a:r>
            <a:br>
              <a:rPr lang="en-AU" sz="1400" dirty="0" smtClean="0"/>
            </a:br>
            <a:r>
              <a:rPr lang="en-AU" sz="1400" u="sng" dirty="0" smtClean="0">
                <a:hlinkClick r:id="rId7"/>
              </a:rPr>
              <a:t>http://inhabitat.com/winds-of-change-global-wind-energy-production-nearly-doubled-in-2014/</a:t>
            </a:r>
            <a:r>
              <a:rPr lang="en-AU" sz="1400" dirty="0" smtClean="0"/>
              <a:t> </a:t>
            </a:r>
          </a:p>
          <a:p>
            <a:endParaRPr lang="en-AU" sz="1400" dirty="0" smtClean="0"/>
          </a:p>
          <a:p>
            <a:r>
              <a:rPr lang="en-AU" sz="1400" dirty="0" smtClean="0"/>
              <a:t>Wind Towers – Global report 2014 – “Denmark get’s 39% of its electricity from wind”</a:t>
            </a:r>
          </a:p>
          <a:p>
            <a:r>
              <a:rPr lang="en-AU" sz="1400" dirty="0" smtClean="0">
                <a:hlinkClick r:id="rId8"/>
              </a:rPr>
              <a:t>http://www.gwec.net/wp-content/uploads/2015/03/GWEC_Global_Wind_2014_Report_LR.pdf</a:t>
            </a:r>
            <a:r>
              <a:rPr lang="en-AU" sz="1400" dirty="0" smtClean="0"/>
              <a:t> </a:t>
            </a:r>
          </a:p>
          <a:p>
            <a:endParaRPr lang="en-AU" sz="1400" dirty="0" smtClean="0"/>
          </a:p>
          <a:p>
            <a:r>
              <a:rPr lang="en-AU" sz="1400" dirty="0" smtClean="0"/>
              <a:t>Global Wind in numbers 2014</a:t>
            </a:r>
          </a:p>
          <a:p>
            <a:r>
              <a:rPr lang="en-AU" sz="1400" dirty="0" smtClean="0">
                <a:hlinkClick r:id="rId9"/>
              </a:rPr>
              <a:t>http://www.gwec.net/global-figures/wind-in-numbers/</a:t>
            </a:r>
            <a:r>
              <a:rPr lang="en-AU" sz="1400" dirty="0" smtClean="0"/>
              <a:t> </a:t>
            </a:r>
          </a:p>
          <a:p>
            <a:endParaRPr lang="en-AU" sz="1400" dirty="0" smtClean="0"/>
          </a:p>
          <a:p>
            <a:r>
              <a:rPr lang="en-AU" sz="1400" dirty="0" smtClean="0"/>
              <a:t>2015 – US has 50,000 wind towers </a:t>
            </a:r>
            <a:br>
              <a:rPr lang="en-AU" sz="1400" dirty="0" smtClean="0"/>
            </a:br>
            <a:r>
              <a:rPr lang="en-AU" sz="1400" u="sng" dirty="0" smtClean="0">
                <a:hlinkClick r:id="rId10"/>
              </a:rPr>
              <a:t>http://inhabitat.com/the-u-s-now-has-50000-wind-turbines-fighting-climate-change/</a:t>
            </a:r>
            <a:r>
              <a:rPr lang="en-AU" sz="1400" dirty="0" smtClean="0"/>
              <a:t> </a:t>
            </a:r>
          </a:p>
          <a:p>
            <a:endParaRPr lang="en-AU" sz="1400" dirty="0" smtClean="0"/>
          </a:p>
          <a:p>
            <a:endParaRPr lang="en-AU" sz="14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5159472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368490" y="450378"/>
            <a:ext cx="6196085" cy="16240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AU" sz="40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T Sans" charset="-52"/>
                <a:cs typeface="PT Sans" charset="-52"/>
                <a:sym typeface="Arial"/>
              </a:rPr>
              <a:t>CONTACT  INFORMATION: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AU" sz="2400" i="1" dirty="0" smtClean="0">
                <a:hlinkClick r:id="rId3"/>
              </a:rPr>
              <a:t>www.vertical-stairway.com</a:t>
            </a:r>
            <a:endParaRPr lang="en-AU" sz="2400" i="1" dirty="0" smtClean="0"/>
          </a:p>
          <a:p>
            <a:pPr algn="ctr">
              <a:buClr>
                <a:schemeClr val="dk1"/>
              </a:buClr>
              <a:buSzPct val="25000"/>
            </a:pPr>
            <a:endParaRPr lang="en-AU" sz="5333" b="1" dirty="0">
              <a:solidFill>
                <a:schemeClr val="dk1"/>
              </a:solidFill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84011" y="6329064"/>
            <a:ext cx="1184322" cy="365125"/>
          </a:xfrm>
        </p:spPr>
        <p:txBody>
          <a:bodyPr/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7230" y="2157780"/>
            <a:ext cx="7383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i="1" dirty="0" smtClean="0"/>
          </a:p>
          <a:p>
            <a:r>
              <a:rPr lang="en-AU" b="1" i="1" dirty="0" smtClean="0"/>
              <a:t>GLENN RODDENBY </a:t>
            </a:r>
            <a:r>
              <a:rPr lang="en-AU" i="1" dirty="0" smtClean="0"/>
              <a:t>– PO Box 1035, Lightning Ridge, NSW  2834</a:t>
            </a:r>
            <a:br>
              <a:rPr lang="en-AU" i="1" dirty="0" smtClean="0"/>
            </a:br>
            <a:r>
              <a:rPr lang="en-AU" i="1" dirty="0" smtClean="0"/>
              <a:t>02 6829 2917       0488 0655 02       </a:t>
            </a:r>
            <a:r>
              <a:rPr lang="en-AU" i="1" dirty="0" smtClean="0">
                <a:hlinkClick r:id="rId4"/>
              </a:rPr>
              <a:t>glenn_roddenby@bigpond.com</a:t>
            </a:r>
            <a:r>
              <a:rPr lang="en-AU" i="1" dirty="0" smtClean="0"/>
              <a:t> </a:t>
            </a:r>
          </a:p>
          <a:p>
            <a:endParaRPr lang="en-AU" i="1" dirty="0" smtClean="0"/>
          </a:p>
          <a:p>
            <a:endParaRPr lang="en-AU" i="1" dirty="0"/>
          </a:p>
        </p:txBody>
      </p:sp>
      <p:pic>
        <p:nvPicPr>
          <p:cNvPr id="8" name="Picture 7" descr="2 - transparent.png"/>
          <p:cNvPicPr>
            <a:picLocks noChangeAspect="1"/>
          </p:cNvPicPr>
          <p:nvPr/>
        </p:nvPicPr>
        <p:blipFill>
          <a:blip r:embed="rId5" cstate="print">
            <a:lum bright="-25000" contrast="50000"/>
          </a:blip>
          <a:stretch>
            <a:fillRect/>
          </a:stretch>
        </p:blipFill>
        <p:spPr>
          <a:xfrm>
            <a:off x="9073225" y="313901"/>
            <a:ext cx="1894783" cy="5605866"/>
          </a:xfrm>
          <a:prstGeom prst="rect">
            <a:avLst/>
          </a:prstGeom>
        </p:spPr>
      </p:pic>
      <p:sp>
        <p:nvSpPr>
          <p:cNvPr id="10" name="Shape 180"/>
          <p:cNvSpPr txBox="1"/>
          <p:nvPr/>
        </p:nvSpPr>
        <p:spPr>
          <a:xfrm>
            <a:off x="50932" y="6258910"/>
            <a:ext cx="3417482" cy="59909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2375301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35517" y="846161"/>
            <a:ext cx="7472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TENS OF MILLIONS OF LONG VERTICAL LADDERS AROUND THE WORLD</a:t>
            </a:r>
            <a:r>
              <a:rPr lang="en-US" sz="2400" b="1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r>
              <a:rPr lang="en-US" sz="2400" i="1" dirty="0" smtClean="0"/>
              <a:t>Some are climbed regularly by operators of Tower Cranes; and maintenance workers on cell phone towers and wind turbine towers.</a:t>
            </a:r>
          </a:p>
          <a:p>
            <a:endParaRPr lang="en-US" sz="2400" i="1" dirty="0" smtClean="0"/>
          </a:p>
          <a:p>
            <a:r>
              <a:rPr lang="en-AU" sz="2400" i="1" dirty="0" smtClean="0"/>
              <a:t>Some are climbed only occasionally – for example fire escapes.</a:t>
            </a:r>
          </a:p>
          <a:p>
            <a:endParaRPr lang="en-AU" sz="2400" i="1" dirty="0" smtClean="0"/>
          </a:p>
          <a:p>
            <a:r>
              <a:rPr lang="en-US" sz="2400" i="1" dirty="0" smtClean="0"/>
              <a:t>They are often “caged ladders” with rest platforms. </a:t>
            </a:r>
            <a:endParaRPr lang="en-AU" i="1" dirty="0"/>
          </a:p>
        </p:txBody>
      </p:sp>
      <p:sp>
        <p:nvSpPr>
          <p:cNvPr id="6" name="Shape 180"/>
          <p:cNvSpPr txBox="1"/>
          <p:nvPr/>
        </p:nvSpPr>
        <p:spPr>
          <a:xfrm>
            <a:off x="0" y="6257465"/>
            <a:ext cx="3770441" cy="36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</a:p>
        </p:txBody>
      </p:sp>
      <p:sp>
        <p:nvSpPr>
          <p:cNvPr id="7" name="Shape 174"/>
          <p:cNvSpPr/>
          <p:nvPr/>
        </p:nvSpPr>
        <p:spPr>
          <a:xfrm>
            <a:off x="9649326" y="6212800"/>
            <a:ext cx="2542674" cy="645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ct val="25000"/>
            </a:pPr>
            <a:r>
              <a:rPr lang="en-AU" sz="16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2</a:t>
            </a:r>
            <a:endParaRPr lang="en-AU" sz="16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  <p:pic>
        <p:nvPicPr>
          <p:cNvPr id="1026" name="Picture 2" descr="C:\Users\glenn\Pictures\cell phone towers\max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3891896" cy="6245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014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177421"/>
            <a:ext cx="3780429" cy="10372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A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Arial"/>
              </a:rPr>
              <a:t>SOME EXAMPLES</a:t>
            </a:r>
            <a:endParaRPr lang="en-A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sym typeface="Arial"/>
            </a:endParaRPr>
          </a:p>
        </p:txBody>
      </p:sp>
      <p:sp>
        <p:nvSpPr>
          <p:cNvPr id="4" name="Shape 180"/>
          <p:cNvSpPr txBox="1"/>
          <p:nvPr/>
        </p:nvSpPr>
        <p:spPr>
          <a:xfrm>
            <a:off x="0" y="6353000"/>
            <a:ext cx="3228296" cy="505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3</a:t>
            </a:r>
          </a:p>
        </p:txBody>
      </p:sp>
      <p:pic>
        <p:nvPicPr>
          <p:cNvPr id="10" name="Picture 9" descr="Tower Crane - trans.png"/>
          <p:cNvPicPr>
            <a:picLocks noChangeAspect="1"/>
          </p:cNvPicPr>
          <p:nvPr/>
        </p:nvPicPr>
        <p:blipFill>
          <a:blip r:embed="rId4" cstate="print">
            <a:lum bright="14000" contrast="40000"/>
          </a:blip>
          <a:stretch>
            <a:fillRect/>
          </a:stretch>
        </p:blipFill>
        <p:spPr>
          <a:xfrm>
            <a:off x="0" y="1487606"/>
            <a:ext cx="3820637" cy="3425589"/>
          </a:xfrm>
          <a:prstGeom prst="rect">
            <a:avLst/>
          </a:prstGeom>
        </p:spPr>
      </p:pic>
      <p:pic>
        <p:nvPicPr>
          <p:cNvPr id="11" name="Picture 10" descr="Tower &amp; VS side - trans.png"/>
          <p:cNvPicPr>
            <a:picLocks noChangeAspect="1"/>
          </p:cNvPicPr>
          <p:nvPr/>
        </p:nvPicPr>
        <p:blipFill>
          <a:blip r:embed="rId5" cstate="print">
            <a:lum bright="-25000" contrast="50000"/>
          </a:blip>
          <a:stretch>
            <a:fillRect/>
          </a:stretch>
        </p:blipFill>
        <p:spPr>
          <a:xfrm>
            <a:off x="6591867" y="0"/>
            <a:ext cx="2265530" cy="5483852"/>
          </a:xfrm>
          <a:prstGeom prst="rect">
            <a:avLst/>
          </a:prstGeom>
        </p:spPr>
      </p:pic>
      <p:pic>
        <p:nvPicPr>
          <p:cNvPr id="12" name="Picture 11" descr="MANHOLE RIGHT ANGLE - transparent.png"/>
          <p:cNvPicPr>
            <a:picLocks noChangeAspect="1"/>
          </p:cNvPicPr>
          <p:nvPr/>
        </p:nvPicPr>
        <p:blipFill>
          <a:blip r:embed="rId6" cstate="print">
            <a:lum bright="-12000" contrast="20000"/>
          </a:blip>
          <a:stretch>
            <a:fillRect/>
          </a:stretch>
        </p:blipFill>
        <p:spPr>
          <a:xfrm>
            <a:off x="325148" y="2593076"/>
            <a:ext cx="1462710" cy="3120376"/>
          </a:xfrm>
          <a:prstGeom prst="rect">
            <a:avLst/>
          </a:prstGeom>
        </p:spPr>
      </p:pic>
      <p:pic>
        <p:nvPicPr>
          <p:cNvPr id="13" name="Picture 12" descr="FIRESTAIRS 2 - TRANS.png"/>
          <p:cNvPicPr>
            <a:picLocks noChangeAspect="1"/>
          </p:cNvPicPr>
          <p:nvPr/>
        </p:nvPicPr>
        <p:blipFill>
          <a:blip r:embed="rId7" cstate="print">
            <a:lum bright="-6000" contrast="20000"/>
          </a:blip>
          <a:stretch>
            <a:fillRect/>
          </a:stretch>
        </p:blipFill>
        <p:spPr>
          <a:xfrm>
            <a:off x="10169719" y="-7812"/>
            <a:ext cx="2022282" cy="5221200"/>
          </a:xfrm>
          <a:prstGeom prst="rect">
            <a:avLst/>
          </a:prstGeom>
        </p:spPr>
      </p:pic>
      <p:pic>
        <p:nvPicPr>
          <p:cNvPr id="14" name="Picture 13" descr="ROOF ACCESS - tr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93263" y="2336088"/>
            <a:ext cx="1967096" cy="3921410"/>
          </a:xfrm>
          <a:prstGeom prst="rect">
            <a:avLst/>
          </a:prstGeom>
        </p:spPr>
      </p:pic>
      <p:pic>
        <p:nvPicPr>
          <p:cNvPr id="15" name="Picture 14" descr="SILO  - tran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51776" y="0"/>
            <a:ext cx="1495499" cy="39264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7671" y="5718414"/>
            <a:ext cx="1323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i="1" dirty="0" smtClean="0">
                <a:latin typeface="Arial" pitchFamily="34" charset="0"/>
                <a:cs typeface="Arial" pitchFamily="34" charset="0"/>
              </a:rPr>
              <a:t>MANHOLES</a:t>
            </a:r>
            <a:endParaRPr lang="en-AU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04393" y="5461379"/>
            <a:ext cx="132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i="1" dirty="0" smtClean="0">
                <a:latin typeface="Arial" pitchFamily="34" charset="0"/>
                <a:cs typeface="Arial" pitchFamily="34" charset="0"/>
              </a:rPr>
              <a:t>FIRE ESCAPES</a:t>
            </a:r>
            <a:endParaRPr lang="en-AU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5588" y="5475027"/>
            <a:ext cx="132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i="1" dirty="0" smtClean="0">
                <a:latin typeface="Arial" pitchFamily="34" charset="0"/>
                <a:cs typeface="Arial" pitchFamily="34" charset="0"/>
              </a:rPr>
              <a:t>TELECOM TOWERS</a:t>
            </a:r>
            <a:endParaRPr lang="en-AU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8549" y="1787856"/>
            <a:ext cx="132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i="1" dirty="0" smtClean="0">
                <a:latin typeface="Arial" pitchFamily="34" charset="0"/>
                <a:cs typeface="Arial" pitchFamily="34" charset="0"/>
              </a:rPr>
              <a:t>ROOF ACCESS</a:t>
            </a:r>
            <a:endParaRPr lang="en-AU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803" y="4929116"/>
            <a:ext cx="113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i="1" dirty="0" smtClean="0">
                <a:latin typeface="Arial" pitchFamily="34" charset="0"/>
                <a:cs typeface="Arial" pitchFamily="34" charset="0"/>
              </a:rPr>
              <a:t>TOWER CRANES</a:t>
            </a:r>
            <a:endParaRPr lang="en-AU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8729" y="4001068"/>
            <a:ext cx="1185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i="1" dirty="0" smtClean="0">
                <a:latin typeface="Arial" pitchFamily="34" charset="0"/>
                <a:cs typeface="Arial" pitchFamily="34" charset="0"/>
              </a:rPr>
              <a:t>WATER TOWERS &amp; SILOS</a:t>
            </a:r>
            <a:endParaRPr lang="en-A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http://www.edupic.net/Images/Energy/Thumbs/wind_turbine_sm.png"/>
          <p:cNvPicPr>
            <a:picLocks noChangeAspect="1" noChangeArrowheads="1"/>
          </p:cNvPicPr>
          <p:nvPr/>
        </p:nvPicPr>
        <p:blipFill>
          <a:blip r:embed="rId10" cstate="print">
            <a:lum bright="-15000" contrast="15000"/>
          </a:blip>
          <a:srcRect/>
          <a:stretch>
            <a:fillRect/>
          </a:stretch>
        </p:blipFill>
        <p:spPr bwMode="auto">
          <a:xfrm>
            <a:off x="3653668" y="218364"/>
            <a:ext cx="2255813" cy="601550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026925" y="766549"/>
            <a:ext cx="132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i="1" dirty="0" smtClean="0">
                <a:latin typeface="Arial" pitchFamily="34" charset="0"/>
                <a:cs typeface="Arial" pitchFamily="34" charset="0"/>
              </a:rPr>
              <a:t>WIND TURBINES</a:t>
            </a:r>
            <a:endParaRPr lang="en-AU" sz="1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935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607" y="1337480"/>
            <a:ext cx="734437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/>
              <a:t>DANGER - THE CLIMBER FALLS OFF IF HE LETS GO WITH HIS HANDS!</a:t>
            </a:r>
            <a:endParaRPr lang="en-AU" sz="2000" dirty="0" smtClean="0"/>
          </a:p>
          <a:p>
            <a:pPr lvl="1"/>
            <a:r>
              <a:rPr lang="en-AU" dirty="0" smtClean="0"/>
              <a:t>Gravity forces the climber to fall away from conventional ladders - he rotates backwards around the fulcrum of his feet.</a:t>
            </a:r>
          </a:p>
          <a:p>
            <a:r>
              <a:rPr lang="en-AU" b="1" dirty="0" smtClean="0"/>
              <a:t> </a:t>
            </a:r>
            <a:endParaRPr lang="en-AU" dirty="0" smtClean="0"/>
          </a:p>
          <a:p>
            <a:pPr marL="0" lvl="1"/>
            <a:r>
              <a:rPr lang="en-US" sz="2000" b="1" dirty="0" smtClean="0"/>
              <a:t>FATIGUE – CLIMBING IS STRENUOUS AND UNSUSTAINABLE.</a:t>
            </a:r>
            <a:r>
              <a:rPr lang="en-US" sz="2000" dirty="0" smtClean="0"/>
              <a:t>  </a:t>
            </a:r>
            <a:endParaRPr lang="en-AU" sz="2000" dirty="0" smtClean="0"/>
          </a:p>
          <a:p>
            <a:pPr lvl="1"/>
            <a:r>
              <a:rPr lang="en-AU" dirty="0" smtClean="0"/>
              <a:t>Half of the work is done by the legs.  The weaker arms - must do the other half.  It’s like doing “chin ups” – and is unsustainable.</a:t>
            </a:r>
          </a:p>
          <a:p>
            <a:pPr marL="0" lvl="2"/>
            <a:endParaRPr lang="en-AU" dirty="0" smtClean="0"/>
          </a:p>
          <a:p>
            <a:pPr marL="463550" lvl="2" indent="-463550"/>
            <a:r>
              <a:rPr lang="en-US" sz="2000" b="1" dirty="0" smtClean="0"/>
              <a:t>ACCESSABILITY</a:t>
            </a:r>
          </a:p>
          <a:p>
            <a:pPr marL="463550" lvl="2" indent="-463550"/>
            <a:r>
              <a:rPr lang="en-US" b="1" dirty="0" smtClean="0"/>
              <a:t>	</a:t>
            </a:r>
            <a:r>
              <a:rPr lang="en-US" dirty="0" smtClean="0"/>
              <a:t>Climbers should be young &amp; physically fit.  People that are </a:t>
            </a:r>
            <a:r>
              <a:rPr lang="en-US" b="1" dirty="0" smtClean="0"/>
              <a:t>old; overweight; unfit; and injured or disabled</a:t>
            </a:r>
            <a:r>
              <a:rPr lang="en-US" dirty="0" smtClean="0"/>
              <a:t> – maybe incapable of making a climb.</a:t>
            </a:r>
          </a:p>
          <a:p>
            <a:pPr marL="463550" lvl="2" indent="-463550"/>
            <a:r>
              <a:rPr lang="en-US" b="1" dirty="0" smtClean="0"/>
              <a:t>	</a:t>
            </a:r>
          </a:p>
          <a:p>
            <a:pPr marL="463550" lvl="2" indent="-463550"/>
            <a:r>
              <a:rPr lang="en-US" b="1" dirty="0" smtClean="0"/>
              <a:t>	</a:t>
            </a:r>
            <a:r>
              <a:rPr lang="en-US" dirty="0" smtClean="0"/>
              <a:t>This might require a skilled worker [like a crane operator] to retire early.  It could be fatal if the ladder was a fire escape.</a:t>
            </a:r>
          </a:p>
          <a:p>
            <a:pPr marL="463550" lvl="2" indent="-463550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45659" y="251779"/>
            <a:ext cx="11688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PROBLEMS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WITH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LONG VERTICAL LADDERS</a:t>
            </a:r>
          </a:p>
        </p:txBody>
      </p:sp>
      <p:sp>
        <p:nvSpPr>
          <p:cNvPr id="9" name="Shape 180"/>
          <p:cNvSpPr txBox="1"/>
          <p:nvPr/>
        </p:nvSpPr>
        <p:spPr>
          <a:xfrm>
            <a:off x="50932" y="6353000"/>
            <a:ext cx="3265474" cy="36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2"/>
              </a:rPr>
              <a:t>www.vertical-stairway.com</a:t>
            </a:r>
          </a:p>
        </p:txBody>
      </p:sp>
      <p:sp>
        <p:nvSpPr>
          <p:cNvPr id="10" name="Shape 174"/>
          <p:cNvSpPr/>
          <p:nvPr/>
        </p:nvSpPr>
        <p:spPr>
          <a:xfrm>
            <a:off x="9649326" y="6212800"/>
            <a:ext cx="2542674" cy="645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ct val="25000"/>
            </a:pPr>
            <a:r>
              <a:rPr lang="en-AU" sz="16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4</a:t>
            </a:r>
            <a:endParaRPr lang="en-AU" sz="16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  <p:pic>
        <p:nvPicPr>
          <p:cNvPr id="8" name="Picture 7" descr="fall new - 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9210" y="1172203"/>
            <a:ext cx="4462790" cy="4365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660" y="259309"/>
            <a:ext cx="1071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A NOTE ABOUT LADDER CAGES…</a:t>
            </a:r>
          </a:p>
          <a:p>
            <a:r>
              <a:rPr lang="en-A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	</a:t>
            </a:r>
          </a:p>
        </p:txBody>
      </p:sp>
      <p:sp>
        <p:nvSpPr>
          <p:cNvPr id="9" name="Shape 180"/>
          <p:cNvSpPr txBox="1"/>
          <p:nvPr/>
        </p:nvSpPr>
        <p:spPr>
          <a:xfrm>
            <a:off x="189186" y="6289938"/>
            <a:ext cx="3265474" cy="36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2"/>
              </a:rPr>
              <a:t>www.vertical-stairway.com</a:t>
            </a:r>
          </a:p>
        </p:txBody>
      </p:sp>
      <p:sp>
        <p:nvSpPr>
          <p:cNvPr id="10" name="Shape 174"/>
          <p:cNvSpPr/>
          <p:nvPr/>
        </p:nvSpPr>
        <p:spPr>
          <a:xfrm>
            <a:off x="9649326" y="6212800"/>
            <a:ext cx="2542674" cy="645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ct val="25000"/>
            </a:pPr>
            <a:r>
              <a:rPr lang="en-AU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5</a:t>
            </a:r>
            <a:endParaRPr lang="en-AU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  <a:sym typeface="Arial"/>
            </a:endParaRPr>
          </a:p>
        </p:txBody>
      </p:sp>
      <p:pic>
        <p:nvPicPr>
          <p:cNvPr id="1026" name="Picture 2" descr="C:\Users\glenn\Pictures\caged ladders\water-tower-2 tex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8944" y="1364776"/>
            <a:ext cx="4963055" cy="487873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1662" y="933459"/>
            <a:ext cx="64796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pPr>
              <a:tabLst>
                <a:tab pos="236538" algn="l"/>
              </a:tabLst>
            </a:pPr>
            <a:r>
              <a:rPr lang="en-AU" b="1" dirty="0" smtClean="0"/>
              <a:t>CAGES ARE WIDELY CRITICIZED – and of questionable value…</a:t>
            </a:r>
          </a:p>
          <a:p>
            <a:pPr>
              <a:tabLst>
                <a:tab pos="236538" algn="l"/>
              </a:tabLst>
            </a:pPr>
            <a:r>
              <a:rPr lang="en-AU" dirty="0" smtClean="0"/>
              <a:t>	…a leftover from the days when they were used on ship masts to 	counter rolling seas &amp; strong winds.</a:t>
            </a:r>
          </a:p>
          <a:p>
            <a:pPr marL="236538" indent="-236538"/>
            <a:endParaRPr lang="en-AU" b="1" dirty="0" smtClean="0"/>
          </a:p>
          <a:p>
            <a:pPr>
              <a:tabLst>
                <a:tab pos="236538" algn="l"/>
              </a:tabLst>
            </a:pPr>
            <a:r>
              <a:rPr lang="en-AU" b="1" dirty="0" smtClean="0"/>
              <a:t>CAGES DO NOT PREVENT FALLS</a:t>
            </a:r>
          </a:p>
          <a:p>
            <a:pPr>
              <a:tabLst>
                <a:tab pos="236538" algn="l"/>
              </a:tabLst>
            </a:pPr>
            <a:r>
              <a:rPr lang="en-AU" b="1" dirty="0" smtClean="0"/>
              <a:t>	</a:t>
            </a:r>
          </a:p>
          <a:p>
            <a:pPr>
              <a:tabLst>
                <a:tab pos="236538" algn="l"/>
              </a:tabLst>
            </a:pPr>
            <a:r>
              <a:rPr lang="en-AU" b="1" dirty="0" smtClean="0"/>
              <a:t>CAGES  DO NOT ARREST A FALLING PERSON</a:t>
            </a:r>
          </a:p>
          <a:p>
            <a:endParaRPr lang="en-AU" dirty="0" smtClean="0"/>
          </a:p>
          <a:p>
            <a:pPr>
              <a:tabLst>
                <a:tab pos="236538" algn="l"/>
              </a:tabLst>
            </a:pPr>
            <a:r>
              <a:rPr lang="en-AU" b="1" dirty="0" smtClean="0"/>
              <a:t>CAGES PROVIDE ONLY PSYCHOLOGICAL COMFORT</a:t>
            </a:r>
          </a:p>
          <a:p>
            <a:pPr>
              <a:tabLst>
                <a:tab pos="236538" algn="l"/>
              </a:tabLst>
            </a:pPr>
            <a:r>
              <a:rPr lang="en-AU" b="1" dirty="0" smtClean="0"/>
              <a:t>	</a:t>
            </a:r>
            <a:r>
              <a:rPr lang="en-AU" dirty="0" smtClean="0"/>
              <a:t>and the appearance of trying to do something about the danger 	of falling.</a:t>
            </a:r>
          </a:p>
          <a:p>
            <a:endParaRPr lang="en-AU" dirty="0" smtClean="0"/>
          </a:p>
          <a:p>
            <a:r>
              <a:rPr lang="en-AU" b="1" dirty="0" smtClean="0"/>
              <a:t>MANY ARGUE THAT CAGES PROVIDE A FALSE SENSE OF SECURITY </a:t>
            </a:r>
          </a:p>
          <a:p>
            <a:pPr>
              <a:tabLst>
                <a:tab pos="236538" algn="l"/>
              </a:tabLst>
            </a:pPr>
            <a:r>
              <a:rPr lang="en-AU" dirty="0" smtClean="0"/>
              <a:t>	that  actually increases the number of accidental falls.</a:t>
            </a:r>
          </a:p>
          <a:p>
            <a:endParaRPr lang="en-AU" dirty="0" smtClean="0"/>
          </a:p>
          <a:p>
            <a:r>
              <a:rPr lang="en-AU" b="1" dirty="0" smtClean="0"/>
              <a:t>CAGES HAVE HINDERED RESCUERS AFTER FALLS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1189"/>
            <a:ext cx="83084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Consolas" pitchFamily="49" charset="0"/>
              </a:rPr>
              <a:t>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SOLUTIONS WITH VERTICAL STAIRS</a:t>
            </a:r>
          </a:p>
          <a:p>
            <a:endParaRPr lang="en-US" b="1" dirty="0" smtClean="0"/>
          </a:p>
          <a:p>
            <a:pPr lvl="1"/>
            <a:r>
              <a:rPr lang="en-US" b="1" i="1" dirty="0" smtClean="0">
                <a:latin typeface="Consolas" pitchFamily="49" charset="0"/>
              </a:rPr>
              <a:t>	SAFETY IS INCREASED</a:t>
            </a:r>
          </a:p>
          <a:p>
            <a:pPr lvl="1"/>
            <a:r>
              <a:rPr lang="en-US" b="1" i="1" dirty="0" smtClean="0">
                <a:latin typeface="Consolas" pitchFamily="49" charset="0"/>
              </a:rPr>
              <a:t>		</a:t>
            </a:r>
            <a:r>
              <a:rPr lang="en-US" i="1" dirty="0" smtClean="0">
                <a:latin typeface="Consolas" pitchFamily="49" charset="0"/>
              </a:rPr>
              <a:t>T</a:t>
            </a:r>
            <a:r>
              <a:rPr lang="en-US" i="1" dirty="0" smtClean="0"/>
              <a:t>he climber doesn’t fall off if he lets go with his hands!</a:t>
            </a:r>
            <a:endParaRPr lang="en-AU" i="1" dirty="0" smtClean="0"/>
          </a:p>
          <a:p>
            <a:pPr marL="914400" indent="-914400"/>
            <a:r>
              <a:rPr lang="en-AU" i="1" dirty="0" smtClean="0"/>
              <a:t>	</a:t>
            </a:r>
            <a:r>
              <a:rPr lang="en-AU" b="1" i="1" dirty="0" smtClean="0"/>
              <a:t> </a:t>
            </a:r>
            <a:endParaRPr lang="en-AU" i="1" dirty="0" smtClean="0"/>
          </a:p>
          <a:p>
            <a:pPr lvl="1"/>
            <a:r>
              <a:rPr lang="en-US" b="1" i="1" dirty="0" smtClean="0">
                <a:latin typeface="Consolas" pitchFamily="49" charset="0"/>
              </a:rPr>
              <a:t>	FATIGUE IS GREATLY REDUCED</a:t>
            </a:r>
            <a:r>
              <a:rPr lang="en-US" i="1" dirty="0" smtClean="0"/>
              <a:t>  </a:t>
            </a:r>
            <a:endParaRPr lang="en-AU" i="1" dirty="0" smtClean="0"/>
          </a:p>
          <a:p>
            <a:pPr marL="914400" indent="-914400"/>
            <a:r>
              <a:rPr lang="en-AU" i="1" dirty="0" smtClean="0"/>
              <a:t>		The load on the arms is transferred to the legs.  </a:t>
            </a:r>
          </a:p>
          <a:p>
            <a:pPr marL="914400" indent="-914400"/>
            <a:r>
              <a:rPr lang="en-AU" i="1" dirty="0" smtClean="0"/>
              <a:t>			Like climbing stairs … not like doing chin-ups.   </a:t>
            </a:r>
          </a:p>
          <a:p>
            <a:pPr marL="914400" indent="-914400"/>
            <a:endParaRPr lang="en-AU" i="1" dirty="0" smtClean="0"/>
          </a:p>
          <a:p>
            <a:pPr marL="914400" indent="-450850"/>
            <a:r>
              <a:rPr lang="en-AU" b="1" i="1" dirty="0" smtClean="0">
                <a:latin typeface="Consolas" pitchFamily="49" charset="0"/>
              </a:rPr>
              <a:t>	ENABLES – OLDER, UNFIT, OVERWEIGHT, OR INJURED CLIMBERS</a:t>
            </a:r>
          </a:p>
          <a:p>
            <a:pPr marL="914400" lvl="1" indent="-457200"/>
            <a:r>
              <a:rPr lang="en-US" i="1" dirty="0" smtClean="0"/>
              <a:t>		Increases working life for skilled staff.</a:t>
            </a:r>
          </a:p>
          <a:p>
            <a:pPr marL="914400" lvl="1" indent="-457200"/>
            <a:r>
              <a:rPr lang="en-US" i="1" dirty="0" smtClean="0"/>
              <a:t>			Ideal for Fire Escape Ladders.</a:t>
            </a:r>
            <a:endParaRPr lang="en-AU" dirty="0"/>
          </a:p>
        </p:txBody>
      </p:sp>
      <p:sp>
        <p:nvSpPr>
          <p:cNvPr id="6" name="Shape 180"/>
          <p:cNvSpPr txBox="1"/>
          <p:nvPr/>
        </p:nvSpPr>
        <p:spPr>
          <a:xfrm>
            <a:off x="50932" y="6353000"/>
            <a:ext cx="3228296" cy="505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2"/>
              </a:rPr>
              <a:t>www.vertical-stairway.com</a:t>
            </a:r>
          </a:p>
        </p:txBody>
      </p:sp>
      <p:pic>
        <p:nvPicPr>
          <p:cNvPr id="10" name="Picture 9" descr="fall 3 - transparent.png"/>
          <p:cNvPicPr>
            <a:picLocks noChangeAspect="1"/>
          </p:cNvPicPr>
          <p:nvPr/>
        </p:nvPicPr>
        <p:blipFill>
          <a:blip r:embed="rId3" cstate="print">
            <a:lum bright="-18000" contrast="31000"/>
          </a:blip>
          <a:stretch>
            <a:fillRect/>
          </a:stretch>
        </p:blipFill>
        <p:spPr>
          <a:xfrm>
            <a:off x="757420" y="4148919"/>
            <a:ext cx="1922090" cy="1856096"/>
          </a:xfrm>
          <a:prstGeom prst="rect">
            <a:avLst/>
          </a:prstGeom>
        </p:spPr>
      </p:pic>
      <p:pic>
        <p:nvPicPr>
          <p:cNvPr id="12" name="Picture 11" descr="four stiles and spiderman TOP - TRANSPARENT.png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tretch>
            <a:fillRect/>
          </a:stretch>
        </p:blipFill>
        <p:spPr>
          <a:xfrm>
            <a:off x="3394915" y="4092529"/>
            <a:ext cx="2883055" cy="1871542"/>
          </a:xfrm>
          <a:prstGeom prst="rect">
            <a:avLst/>
          </a:prstGeom>
        </p:spPr>
      </p:pic>
      <p:pic>
        <p:nvPicPr>
          <p:cNvPr id="15" name="Picture 14" descr="RIGHT TRANSPARENT.png"/>
          <p:cNvPicPr>
            <a:picLocks noChangeAspect="1"/>
          </p:cNvPicPr>
          <p:nvPr/>
        </p:nvPicPr>
        <p:blipFill>
          <a:blip r:embed="rId5" cstate="print">
            <a:lum bright="-30000" contrast="55000"/>
          </a:blip>
          <a:stretch>
            <a:fillRect/>
          </a:stretch>
        </p:blipFill>
        <p:spPr>
          <a:xfrm>
            <a:off x="8570795" y="446692"/>
            <a:ext cx="1472275" cy="5534082"/>
          </a:xfrm>
          <a:prstGeom prst="rect">
            <a:avLst/>
          </a:prstGeom>
        </p:spPr>
      </p:pic>
      <p:pic>
        <p:nvPicPr>
          <p:cNvPr id="11" name="Picture 10" descr="NO HANDS - TRANSPARENT.png"/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tretch>
            <a:fillRect/>
          </a:stretch>
        </p:blipFill>
        <p:spPr>
          <a:xfrm>
            <a:off x="9990162" y="239138"/>
            <a:ext cx="1928884" cy="5854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14448" y="4844956"/>
            <a:ext cx="197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i="1" dirty="0" smtClean="0"/>
              <a:t>A FULLY SUPPORTED CENTRE OF GRAVITY</a:t>
            </a:r>
            <a:endParaRPr lang="en-A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7</a:t>
            </a:r>
          </a:p>
        </p:txBody>
      </p:sp>
      <p:sp>
        <p:nvSpPr>
          <p:cNvPr id="5" name="Shape 180"/>
          <p:cNvSpPr txBox="1"/>
          <p:nvPr/>
        </p:nvSpPr>
        <p:spPr>
          <a:xfrm>
            <a:off x="192821" y="6243145"/>
            <a:ext cx="3417482" cy="61485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2"/>
              </a:rPr>
              <a:t>www.vertical-stairway.com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370" y="454142"/>
            <a:ext cx="84241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ADDITIONAL ADVANTAGES OF VERTICAL STAIRS</a:t>
            </a:r>
          </a:p>
          <a:p>
            <a:pPr marL="463550"/>
            <a:endParaRPr lang="en-AU" b="1" i="1" dirty="0" smtClean="0">
              <a:latin typeface="Consolas" pitchFamily="49" charset="0"/>
            </a:endParaRPr>
          </a:p>
          <a:p>
            <a:pPr marL="463550"/>
            <a:endParaRPr lang="en-AU" b="1" i="1" dirty="0" smtClean="0">
              <a:latin typeface="Consolas" pitchFamily="49" charset="0"/>
            </a:endParaRPr>
          </a:p>
          <a:p>
            <a:pPr marL="463550"/>
            <a:r>
              <a:rPr lang="en-AU" b="1" i="1" dirty="0" smtClean="0">
                <a:latin typeface="Consolas" pitchFamily="49" charset="0"/>
              </a:rPr>
              <a:t>SAFELY ACCESS CONFINED SPACES – LIKE MINESHAFTS</a:t>
            </a:r>
          </a:p>
          <a:p>
            <a:pPr marL="463550"/>
            <a:r>
              <a:rPr lang="en-AU" b="1" i="1" dirty="0" smtClean="0">
                <a:latin typeface="Consolas" pitchFamily="49" charset="0"/>
              </a:rPr>
              <a:t>	</a:t>
            </a:r>
            <a:r>
              <a:rPr lang="en-AU" dirty="0" smtClean="0"/>
              <a:t>Where there is no room for rest platforms</a:t>
            </a:r>
          </a:p>
          <a:p>
            <a:pPr marL="463550"/>
            <a:r>
              <a:rPr lang="en-AU" b="1" i="1" dirty="0" smtClean="0">
                <a:latin typeface="Consolas" pitchFamily="49" charset="0"/>
              </a:rPr>
              <a:t>REST PLATFORMS MAY NOT BE NECESSARY</a:t>
            </a:r>
          </a:p>
          <a:p>
            <a:pPr marL="914400" lvl="1" indent="-457200"/>
            <a:r>
              <a:rPr lang="en-AU" b="1" i="1" dirty="0" smtClean="0">
                <a:latin typeface="Consolas" pitchFamily="49" charset="0"/>
              </a:rPr>
              <a:t>	</a:t>
            </a:r>
            <a:r>
              <a:rPr lang="en-AU" dirty="0" smtClean="0">
                <a:latin typeface="Consolas" pitchFamily="49" charset="0"/>
              </a:rPr>
              <a:t>E</a:t>
            </a:r>
            <a:r>
              <a:rPr lang="en-AU" dirty="0" smtClean="0"/>
              <a:t>very pair of steps is a “rest platform”.  Climbers can even turn sideways  and sit on a step!  Platforms are expensive; and may be unnecessary or infrequent on Vertical Stairs* - reducing cost.</a:t>
            </a:r>
          </a:p>
          <a:p>
            <a:pPr marL="463550"/>
            <a:r>
              <a:rPr lang="en-AU" b="1" i="1" dirty="0" smtClean="0">
                <a:latin typeface="Consolas" pitchFamily="49" charset="0"/>
              </a:rPr>
              <a:t>VERTICAL STAIRS ARE IDEAL FOR USE WITH FALL ARREST SYSTEMS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	Fall arrest rails or cables would be uninterrupted by rest platforms.  </a:t>
            </a:r>
            <a:endParaRPr lang="en-AU" b="1" i="1" dirty="0" smtClean="0">
              <a:latin typeface="Consolas" pitchFamily="49" charset="0"/>
            </a:endParaRPr>
          </a:p>
          <a:p>
            <a:pPr marL="463550"/>
            <a:r>
              <a:rPr lang="en-AU" b="1" i="1" dirty="0" smtClean="0">
                <a:latin typeface="Consolas" pitchFamily="49" charset="0"/>
              </a:rPr>
              <a:t>REDUCED CLIMBING TIME</a:t>
            </a:r>
          </a:p>
          <a:p>
            <a:pPr marL="463550"/>
            <a:r>
              <a:rPr lang="en-AU" b="1" i="1" dirty="0" smtClean="0">
                <a:latin typeface="Consolas" pitchFamily="49" charset="0"/>
              </a:rPr>
              <a:t>	</a:t>
            </a:r>
            <a:r>
              <a:rPr lang="en-AU" dirty="0" smtClean="0"/>
              <a:t>Less effort needed- means reduced climbing time for maintenance workers.</a:t>
            </a:r>
          </a:p>
          <a:p>
            <a:pPr marL="463550"/>
            <a:r>
              <a:rPr lang="en-AU" b="1" i="1" dirty="0" smtClean="0">
                <a:latin typeface="Consolas" pitchFamily="49" charset="0"/>
              </a:rPr>
              <a:t>INSURANCE PREMIUMS MAY BE CHEAPER **</a:t>
            </a:r>
          </a:p>
          <a:p>
            <a:pPr marL="463550"/>
            <a:r>
              <a:rPr lang="en-AU" b="1" i="1" dirty="0" smtClean="0">
                <a:latin typeface="Consolas" pitchFamily="49" charset="0"/>
              </a:rPr>
              <a:t>	</a:t>
            </a:r>
            <a:r>
              <a:rPr lang="en-AU" dirty="0" smtClean="0"/>
              <a:t>The increased safety of Vertical Stairs should be reflected by a decrease in 	work-cover premiums – and also reduced payouts by way of decreased 	numbers of accidents.</a:t>
            </a:r>
          </a:p>
          <a:p>
            <a:pPr marL="463550" algn="r"/>
            <a:endParaRPr lang="en-AU" sz="1200" dirty="0" smtClean="0"/>
          </a:p>
          <a:p>
            <a:pPr marL="463550" algn="r"/>
            <a:r>
              <a:rPr lang="en-AU" sz="1200" dirty="0" smtClean="0"/>
              <a:t>[*this has yet to be tested and approved by standards authorities]</a:t>
            </a:r>
          </a:p>
          <a:p>
            <a:pPr marL="463550" algn="r"/>
            <a:r>
              <a:rPr lang="en-AU" sz="1200" dirty="0" smtClean="0"/>
              <a:t>[**  a good argument – yet to be proven]</a:t>
            </a:r>
            <a:endParaRPr lang="en-AU" dirty="0"/>
          </a:p>
        </p:txBody>
      </p:sp>
      <p:pic>
        <p:nvPicPr>
          <p:cNvPr id="2050" name="Picture 2" descr="C:\Users\glenn\Documents\1 VS Website\IMAGES\20160311_113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9780" y="945931"/>
            <a:ext cx="3172220" cy="5287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8</a:t>
            </a:r>
          </a:p>
        </p:txBody>
      </p:sp>
      <p:sp>
        <p:nvSpPr>
          <p:cNvPr id="5" name="Shape 180"/>
          <p:cNvSpPr txBox="1"/>
          <p:nvPr/>
        </p:nvSpPr>
        <p:spPr>
          <a:xfrm>
            <a:off x="192821" y="6243145"/>
            <a:ext cx="3417482" cy="61485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2"/>
              </a:rPr>
              <a:t>www.vertical-stairway.com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199" y="399550"/>
            <a:ext cx="8424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THE BEST POSSIBLE SYSTEM</a:t>
            </a:r>
          </a:p>
          <a:p>
            <a:pPr marL="463550"/>
            <a:endParaRPr lang="en-AU" b="1" i="1" dirty="0" smtClean="0">
              <a:latin typeface="Consolas" pitchFamily="49" charset="0"/>
            </a:endParaRPr>
          </a:p>
          <a:p>
            <a:pPr marL="463550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	</a:t>
            </a:r>
            <a:endParaRPr lang="en-AU" b="1" i="1" dirty="0" smtClean="0">
              <a:latin typeface="Consolas" pitchFamily="49" charset="0"/>
            </a:endParaRPr>
          </a:p>
          <a:p>
            <a:pPr marL="463550"/>
            <a:endParaRPr lang="en-AU" dirty="0" smtClean="0"/>
          </a:p>
          <a:p>
            <a:pPr marL="463550"/>
            <a:endParaRPr lang="en-AU" dirty="0" smtClean="0"/>
          </a:p>
        </p:txBody>
      </p:sp>
      <p:pic>
        <p:nvPicPr>
          <p:cNvPr id="71683" name="Picture 3" descr="C:\Users\glenn\Pictures\1A VS pictures\steel and climber 3 stiles back iso RAIL - TRANSPARENT.png"/>
          <p:cNvPicPr>
            <a:picLocks noChangeAspect="1" noChangeArrowheads="1"/>
          </p:cNvPicPr>
          <p:nvPr/>
        </p:nvPicPr>
        <p:blipFill>
          <a:blip r:embed="rId3" cstate="print">
            <a:lum bright="-15000" contrast="30000"/>
          </a:blip>
          <a:srcRect/>
          <a:stretch>
            <a:fillRect/>
          </a:stretch>
        </p:blipFill>
        <p:spPr bwMode="auto">
          <a:xfrm>
            <a:off x="8894359" y="752707"/>
            <a:ext cx="2283157" cy="5384804"/>
          </a:xfrm>
          <a:prstGeom prst="rect">
            <a:avLst/>
          </a:prstGeom>
          <a:noFill/>
        </p:spPr>
      </p:pic>
      <p:pic>
        <p:nvPicPr>
          <p:cNvPr id="71686" name="Picture 6" descr="http://www.charbase.com/images/glyph/10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014" y="3807724"/>
            <a:ext cx="868008" cy="868008"/>
          </a:xfrm>
          <a:prstGeom prst="rect">
            <a:avLst/>
          </a:prstGeom>
          <a:noFill/>
        </p:spPr>
      </p:pic>
      <p:pic>
        <p:nvPicPr>
          <p:cNvPr id="14" name="Picture 13" descr="fall-arrest-harnesses-56042-23792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7194" y="2715905"/>
            <a:ext cx="1380249" cy="285238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5" name="Picture 14" descr="downl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5173" y="3121561"/>
            <a:ext cx="2143424" cy="2143424"/>
          </a:xfrm>
          <a:prstGeom prst="rect">
            <a:avLst/>
          </a:prstGeom>
        </p:spPr>
      </p:pic>
      <p:pic>
        <p:nvPicPr>
          <p:cNvPr id="16" name="Picture 15" descr="lad-ds-ladsaf-1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14163" y="2861314"/>
            <a:ext cx="2898042" cy="2898042"/>
          </a:xfrm>
          <a:prstGeom prst="rect">
            <a:avLst/>
          </a:prstGeom>
        </p:spPr>
      </p:pic>
      <p:pic>
        <p:nvPicPr>
          <p:cNvPr id="17" name="Picture 6" descr="http://www.charbase.com/images/glyph/10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3878" y="3782704"/>
            <a:ext cx="868008" cy="86800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27797" y="1214651"/>
            <a:ext cx="726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Harness &amp; fall arrest devices are now standards for working at heights.</a:t>
            </a:r>
          </a:p>
          <a:p>
            <a:endParaRPr lang="en-AU" dirty="0" smtClean="0"/>
          </a:p>
          <a:p>
            <a:r>
              <a:rPr lang="en-AU" dirty="0" smtClean="0"/>
              <a:t>The addition of Vertical Stairs will provide the safest &amp; easiest possible system for long vertical climbs.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1521225" y="1566805"/>
            <a:ext cx="9620017" cy="282472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sz="2000" dirty="0">
              <a:solidFill>
                <a:srgbClr val="333333"/>
              </a:solidFill>
              <a:highlight>
                <a:srgbClr val="FFFFFF"/>
              </a:highlight>
              <a:latin typeface="PT Sans" charset="-52"/>
              <a:ea typeface="PT Sans" charset="-52"/>
              <a:cs typeface="PT Sans" charset="-52"/>
              <a:sym typeface="Helvetica Neue"/>
            </a:endParaRPr>
          </a:p>
          <a:p>
            <a:pPr algn="ctr">
              <a:buClr>
                <a:srgbClr val="000000"/>
              </a:buClr>
            </a:pPr>
            <a:endParaRPr lang="en-US" sz="1867" dirty="0">
              <a:solidFill>
                <a:srgbClr val="000000"/>
              </a:solidFill>
              <a:latin typeface="PT Sans" charset="-52"/>
              <a:ea typeface="PT Sans" charset="-52"/>
              <a:cs typeface="PT Sans" charset="-52"/>
              <a:sym typeface="Arial"/>
            </a:endParaRPr>
          </a:p>
          <a:p>
            <a:pPr lvl="0">
              <a:buClr>
                <a:schemeClr val="dk1"/>
              </a:buClr>
              <a:buSzPct val="25000"/>
            </a:pPr>
            <a:endParaRPr lang="en-AU" sz="2000" dirty="0">
              <a:solidFill>
                <a:srgbClr val="333333"/>
              </a:solidFill>
              <a:highlight>
                <a:srgbClr val="FFFFFF"/>
              </a:highlight>
              <a:latin typeface="PT Sans" charset="-52"/>
              <a:ea typeface="PT Sans" charset="-52"/>
              <a:cs typeface="PT Sans" charset="-52"/>
              <a:sym typeface="Arial"/>
            </a:endParaRPr>
          </a:p>
          <a:p>
            <a:pPr lvl="0">
              <a:buClr>
                <a:schemeClr val="dk1"/>
              </a:buClr>
              <a:buSzPct val="25000"/>
            </a:pPr>
            <a:endParaRPr lang="en-AU" sz="2000" dirty="0">
              <a:solidFill>
                <a:srgbClr val="333333"/>
              </a:solidFill>
              <a:highlight>
                <a:srgbClr val="FFFFFF"/>
              </a:highlight>
              <a:latin typeface="PT Sans" charset="-52"/>
              <a:ea typeface="PT Sans" charset="-52"/>
              <a:cs typeface="PT Sans" charset="-52"/>
              <a:sym typeface="Helvetica Neue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454700" y="346842"/>
            <a:ext cx="9083438" cy="13243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-A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MAJOR SAFETY PROBLEM</a:t>
            </a:r>
            <a:endParaRPr lang="en-A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r>
              <a:rPr lang="en-A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    UNIQUE PATENTED SOLUTION</a:t>
            </a:r>
            <a:endParaRPr lang="en-A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227" y="1639614"/>
            <a:ext cx="91912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b="1" i="1" dirty="0" smtClean="0"/>
          </a:p>
          <a:p>
            <a:r>
              <a:rPr lang="en-AU" sz="2400" b="1" i="1" dirty="0" smtClean="0"/>
              <a:t>Demand for Vertical Stairs will be driven by:</a:t>
            </a:r>
          </a:p>
          <a:p>
            <a:endParaRPr lang="en-AU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AU" b="1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AU" b="1" dirty="0" smtClean="0"/>
              <a:t>OH&amp;S REGULATORS </a:t>
            </a:r>
            <a:r>
              <a:rPr lang="en-AU" dirty="0" smtClean="0"/>
              <a:t>– must legislate in favour of safer technology </a:t>
            </a:r>
          </a:p>
          <a:p>
            <a:pPr marL="342900" lvl="0" indent="-342900"/>
            <a:endParaRPr lang="en-AU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AU" b="1" dirty="0" smtClean="0"/>
              <a:t>LADDER CLIMBERS </a:t>
            </a:r>
            <a:r>
              <a:rPr lang="en-AU" dirty="0" smtClean="0"/>
              <a:t>– finding it easier to  use Stairs than  ladders</a:t>
            </a:r>
          </a:p>
          <a:p>
            <a:pPr marL="342900" lvl="0" indent="-342900"/>
            <a:endParaRPr lang="en-AU" dirty="0" smtClean="0"/>
          </a:p>
          <a:p>
            <a:pPr marL="346075" lvl="0" indent="-346075">
              <a:buFont typeface="Arial" pitchFamily="34" charset="0"/>
              <a:buChar char="•"/>
            </a:pPr>
            <a:r>
              <a:rPr lang="en-AU" b="1" dirty="0" smtClean="0"/>
              <a:t>EMPLOYERS </a:t>
            </a:r>
            <a:r>
              <a:rPr lang="en-AU" dirty="0" smtClean="0"/>
              <a:t>– not wanting to be sued by a falling climber</a:t>
            </a:r>
          </a:p>
          <a:p>
            <a:pPr marL="346075" lvl="0" indent="-346075"/>
            <a:endParaRPr lang="en-AU" dirty="0" smtClean="0"/>
          </a:p>
          <a:p>
            <a:pPr lvl="0" indent="346075">
              <a:buFont typeface="Arial" pitchFamily="34" charset="0"/>
              <a:buChar char="•"/>
            </a:pPr>
            <a:r>
              <a:rPr lang="en-AU" b="1" dirty="0" smtClean="0"/>
              <a:t>PRICE</a:t>
            </a:r>
            <a:r>
              <a:rPr lang="en-AU" dirty="0" smtClean="0"/>
              <a:t> - cheaper than caged ladders with rest platforms &amp; fire stairs*</a:t>
            </a:r>
          </a:p>
          <a:p>
            <a:pPr algn="r"/>
            <a:endParaRPr lang="en-AU" dirty="0" smtClean="0"/>
          </a:p>
          <a:p>
            <a:pPr algn="ctr"/>
            <a:r>
              <a:rPr lang="en-AU" dirty="0" smtClean="0"/>
              <a:t>[*preliminary estimates ]</a:t>
            </a:r>
          </a:p>
          <a:p>
            <a:pPr algn="r"/>
            <a:endParaRPr lang="en-AU" dirty="0" smtClean="0"/>
          </a:p>
          <a:p>
            <a:endParaRPr lang="en-AU" dirty="0"/>
          </a:p>
        </p:txBody>
      </p:sp>
      <p:sp>
        <p:nvSpPr>
          <p:cNvPr id="5" name="Shape 180"/>
          <p:cNvSpPr txBox="1"/>
          <p:nvPr/>
        </p:nvSpPr>
        <p:spPr>
          <a:xfrm>
            <a:off x="0" y="6268558"/>
            <a:ext cx="3653965" cy="42566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AU" sz="1600" i="1" dirty="0" smtClean="0">
                <a:solidFill>
                  <a:schemeClr val="bg1">
                    <a:lumMod val="95000"/>
                  </a:schemeClr>
                </a:solidFill>
                <a:latin typeface="PT Sans" charset="-52"/>
                <a:ea typeface="PT Sans" charset="-52"/>
                <a:cs typeface="PT Sans" charset="-52"/>
                <a:sym typeface="Arial"/>
                <a:hlinkClick r:id="rId3"/>
              </a:rPr>
              <a:t>www.vertical-stairway.com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  <a:sym typeface="Arial"/>
              </a:rPr>
              <a:t>9</a:t>
            </a:r>
          </a:p>
        </p:txBody>
      </p:sp>
      <p:pic>
        <p:nvPicPr>
          <p:cNvPr id="8" name="Picture 7" descr="fall 3 - transparent.png"/>
          <p:cNvPicPr>
            <a:picLocks noChangeAspect="1"/>
          </p:cNvPicPr>
          <p:nvPr/>
        </p:nvPicPr>
        <p:blipFill>
          <a:blip r:embed="rId4" cstate="print">
            <a:lum bright="-18000" contrast="31000"/>
          </a:blip>
          <a:stretch>
            <a:fillRect/>
          </a:stretch>
        </p:blipFill>
        <p:spPr>
          <a:xfrm>
            <a:off x="9033642" y="704977"/>
            <a:ext cx="2555463" cy="2467722"/>
          </a:xfrm>
          <a:prstGeom prst="rect">
            <a:avLst/>
          </a:prstGeom>
        </p:spPr>
      </p:pic>
      <p:pic>
        <p:nvPicPr>
          <p:cNvPr id="11" name="Picture 10" descr="four stiles and spiderman TOP - 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9528" y="3167419"/>
            <a:ext cx="3577520" cy="23223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17421" y="315310"/>
            <a:ext cx="1876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i="1" dirty="0" smtClean="0"/>
              <a:t>CONVENTIONAL LADDERS</a:t>
            </a:r>
            <a:endParaRPr lang="en-AU" sz="1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312166" y="5544207"/>
            <a:ext cx="1876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i="1" dirty="0" smtClean="0"/>
              <a:t>VERTICAL STAIRS</a:t>
            </a:r>
            <a:endParaRPr lang="en-AU" sz="1200" b="1" i="1" dirty="0"/>
          </a:p>
        </p:txBody>
      </p:sp>
    </p:spTree>
    <p:extLst>
      <p:ext uri="{BB962C8B-B14F-4D97-AF65-F5344CB8AC3E}">
        <p14:creationId xmlns:p14="http://schemas.microsoft.com/office/powerpoint/2010/main" xmlns="" val="4996768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yperlink whi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17135</TotalTime>
  <Words>658</Words>
  <Application>Microsoft Office PowerPoint</Application>
  <PresentationFormat>Custom</PresentationFormat>
  <Paragraphs>214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zamroni hamzah</dc:creator>
  <cp:lastModifiedBy>glenn</cp:lastModifiedBy>
  <cp:revision>1206</cp:revision>
  <dcterms:created xsi:type="dcterms:W3CDTF">2016-02-04T06:57:26Z</dcterms:created>
  <dcterms:modified xsi:type="dcterms:W3CDTF">2017-02-18T01:41:14Z</dcterms:modified>
</cp:coreProperties>
</file>